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5" r:id="rId4"/>
    <p:sldId id="271" r:id="rId5"/>
    <p:sldId id="274" r:id="rId6"/>
    <p:sldId id="264" r:id="rId7"/>
    <p:sldId id="258" r:id="rId8"/>
    <p:sldId id="262" r:id="rId9"/>
    <p:sldId id="279" r:id="rId10"/>
    <p:sldId id="260" r:id="rId11"/>
    <p:sldId id="270" r:id="rId12"/>
    <p:sldId id="272" r:id="rId13"/>
    <p:sldId id="267" r:id="rId14"/>
    <p:sldId id="269" r:id="rId15"/>
    <p:sldId id="268" r:id="rId16"/>
    <p:sldId id="280" r:id="rId17"/>
    <p:sldId id="263" r:id="rId18"/>
    <p:sldId id="257" r:id="rId19"/>
    <p:sldId id="266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9" autoAdjust="0"/>
    <p:restoredTop sz="94660"/>
  </p:normalViewPr>
  <p:slideViewPr>
    <p:cSldViewPr>
      <p:cViewPr varScale="1">
        <p:scale>
          <a:sx n="70" d="100"/>
          <a:sy n="70" d="100"/>
        </p:scale>
        <p:origin x="14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0D07E-BB0B-4B51-B9CA-74A8C7F88377}" type="datetimeFigureOut">
              <a:rPr lang="ru-RU"/>
              <a:pPr>
                <a:defRPr/>
              </a:pPr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95EAE-A0C9-4C30-985B-609E504E2C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94E5D-4AF9-4EB0-88D6-31C28F025F38}" type="datetimeFigureOut">
              <a:rPr lang="ru-RU"/>
              <a:pPr>
                <a:defRPr/>
              </a:pPr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7B270-6A09-4B58-B4FA-8E6B164D1B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DDADA-4739-4BAD-89B4-111AFC222335}" type="datetimeFigureOut">
              <a:rPr lang="ru-RU"/>
              <a:pPr>
                <a:defRPr/>
              </a:pPr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A6EEF-4D02-4411-9E26-D81A01E50B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2272F-CC29-48D7-9D3A-A096D1E50D81}" type="datetimeFigureOut">
              <a:rPr lang="ru-RU"/>
              <a:pPr>
                <a:defRPr/>
              </a:pPr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407A5-F793-4717-B81C-06EAF7067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E4775-B8DB-411C-B57D-6960A606B7DD}" type="datetimeFigureOut">
              <a:rPr lang="ru-RU"/>
              <a:pPr>
                <a:defRPr/>
              </a:pPr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748E8-8648-4C85-B252-CDC084914F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77760-BF7C-42AF-A084-C6EE5BED0336}" type="datetimeFigureOut">
              <a:rPr lang="ru-RU"/>
              <a:pPr>
                <a:defRPr/>
              </a:pPr>
              <a:t>15.09.2021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AE17B-83CD-4860-BC78-2BBBF517CB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D224D-3F38-41B4-AA02-331D1669E5FE}" type="datetimeFigureOut">
              <a:rPr lang="ru-RU"/>
              <a:pPr>
                <a:defRPr/>
              </a:pPr>
              <a:t>15.09.2021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739DE-3549-48DF-8549-2B67432A6C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67F78-17D2-403B-8DA5-7128836615C0}" type="datetimeFigureOut">
              <a:rPr lang="ru-RU"/>
              <a:pPr>
                <a:defRPr/>
              </a:pPr>
              <a:t>15.09.2021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EBF8D-D922-4D0B-B593-C7C4F2F9C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68D27-4155-4453-8D25-093081106BFE}" type="datetimeFigureOut">
              <a:rPr lang="ru-RU"/>
              <a:pPr>
                <a:defRPr/>
              </a:pPr>
              <a:t>15.09.2021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93A01-4086-4AA2-A204-1CDA50B28C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062B1-8F74-4B81-9911-144BAFF21ABF}" type="datetimeFigureOut">
              <a:rPr lang="ru-RU"/>
              <a:pPr>
                <a:defRPr/>
              </a:pPr>
              <a:t>15.09.2021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C7B45-0807-4395-8592-8E31FC09EE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2364C-2EF3-404D-B601-7718F046FA73}" type="datetimeFigureOut">
              <a:rPr lang="ru-RU"/>
              <a:pPr>
                <a:defRPr/>
              </a:pPr>
              <a:t>15.09.2021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A4267-9B5B-4202-B27E-1C08936292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098D44F-7D96-4569-BA25-A89588441932}" type="datetimeFigureOut">
              <a:rPr lang="ru-RU"/>
              <a:pPr>
                <a:defRPr/>
              </a:pPr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07446E-351A-4338-955C-CA7F870565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r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033" y="18937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общеобразовательное учреждение средняя общеобразовательная школа №4 имени Героя Советского Союза Д.П. Левина                   г. о. Сызрань Самарской области, СП «Детский сад №56»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b="1" dirty="0" smtClean="0"/>
          </a:p>
        </p:txBody>
      </p:sp>
      <p:sp>
        <p:nvSpPr>
          <p:cNvPr id="13315" name="Объект 5"/>
          <p:cNvSpPr>
            <a:spLocks noGrp="1"/>
          </p:cNvSpPr>
          <p:nvPr>
            <p:ph idx="1"/>
          </p:nvPr>
        </p:nvSpPr>
        <p:spPr>
          <a:xfrm>
            <a:off x="443167" y="1916832"/>
            <a:ext cx="8229600" cy="2260600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Arial" charset="0"/>
              <a:buNone/>
            </a:pPr>
            <a:r>
              <a:rPr lang="ru-RU" sz="3600" b="1" dirty="0" smtClean="0">
                <a:solidFill>
                  <a:srgbClr val="960000"/>
                </a:solidFill>
                <a:latin typeface="Times New Roman" pitchFamily="18" charset="0"/>
                <a:cs typeface="Times New Roman" pitchFamily="18" charset="0"/>
              </a:rPr>
              <a:t>Использование передвижного театра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</a:pPr>
            <a:r>
              <a:rPr lang="ru-RU" sz="3600" b="1" dirty="0" smtClean="0">
                <a:solidFill>
                  <a:srgbClr val="960000"/>
                </a:solidFill>
                <a:latin typeface="Times New Roman" pitchFamily="18" charset="0"/>
                <a:cs typeface="Times New Roman" pitchFamily="18" charset="0"/>
              </a:rPr>
              <a:t>в работе с детьми дошкольного возраста с нарушениями слуха</a:t>
            </a:r>
          </a:p>
        </p:txBody>
      </p:sp>
      <p:sp>
        <p:nvSpPr>
          <p:cNvPr id="13316" name="Прямоугольник 6"/>
          <p:cNvSpPr>
            <a:spLocks noChangeArrowheads="1"/>
          </p:cNvSpPr>
          <p:nvPr/>
        </p:nvSpPr>
        <p:spPr bwMode="auto">
          <a:xfrm>
            <a:off x="2627313" y="4292600"/>
            <a:ext cx="60848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Подготовила: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учитель-дефектолог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Чубукина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Н.В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>
              <a:latin typeface="Calibri" pitchFamily="34" charset="0"/>
            </a:endParaRPr>
          </a:p>
        </p:txBody>
      </p:sp>
      <p:sp>
        <p:nvSpPr>
          <p:cNvPr id="13317" name="Прямоугольник 7"/>
          <p:cNvSpPr>
            <a:spLocks noChangeArrowheads="1"/>
          </p:cNvSpPr>
          <p:nvPr/>
        </p:nvSpPr>
        <p:spPr bwMode="auto">
          <a:xfrm>
            <a:off x="1530350" y="6211888"/>
            <a:ext cx="6083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2021 г.</a:t>
            </a:r>
            <a:endParaRPr lang="ru-RU" b="1">
              <a:latin typeface="Calibri" pitchFamily="34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-100013"/>
            <a:ext cx="8229600" cy="1143001"/>
          </a:xfrm>
        </p:spPr>
        <p:txBody>
          <a:bodyPr/>
          <a:lstStyle/>
          <a:p>
            <a:r>
              <a:rPr lang="ru-RU" sz="2600" b="1" dirty="0" smtClean="0">
                <a:solidFill>
                  <a:srgbClr val="960000"/>
                </a:solidFill>
                <a:latin typeface="Times New Roman" pitchFamily="18" charset="0"/>
                <a:cs typeface="Times New Roman" pitchFamily="18" charset="0"/>
              </a:rPr>
              <a:t>1 этап. Подготовительный</a:t>
            </a:r>
            <a:r>
              <a:rPr lang="ru-RU" sz="2600" dirty="0" smtClean="0">
                <a:solidFill>
                  <a:srgbClr val="96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solidFill>
                  <a:srgbClr val="96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600" dirty="0" smtClean="0">
              <a:solidFill>
                <a:srgbClr val="96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900" y="476250"/>
            <a:ext cx="8712200" cy="6094413"/>
          </a:xfrm>
        </p:spPr>
        <p:txBody>
          <a:bodyPr rtlCol="0">
            <a:noAutofit/>
          </a:bodyPr>
          <a:lstStyle/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формирование представления о сказках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реализуемые на данном этапе:</a:t>
            </a:r>
          </a:p>
          <a:p>
            <a:pPr marL="742950" indent="-74295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интерес к сказкам, желание играть в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сказку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 словарем (название сказки, ее основных героев,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разъяснение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новых незнакомых детям слов, словосочетаний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Запоминать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 событий сказки («Что сначала, что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потом?»)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Упражнять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ответах на вопросы по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сказке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умение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соотносить иллюстрации с соответствующим отрывком сказки («Найди картинку по описанию»)</a:t>
            </a:r>
          </a:p>
          <a:p>
            <a:pPr marL="742950" indent="-74295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Отображать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рисунках впечатления детей по сказкам, с последующим рассказом по своему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рисунку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рассказыванию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сказки с опорой на изображение совместно с педагогом,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цепочкой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Привлекать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к инсценировке сказок, демонстрации различных видов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 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b="1" dirty="0" smtClean="0">
                <a:solidFill>
                  <a:srgbClr val="960000"/>
                </a:solidFill>
                <a:latin typeface="Times New Roman" pitchFamily="18" charset="0"/>
                <a:cs typeface="Times New Roman" pitchFamily="18" charset="0"/>
              </a:rPr>
              <a:t>2 этап. Основной</a:t>
            </a:r>
            <a:r>
              <a:rPr lang="ru-RU" sz="2600" dirty="0" smtClean="0">
                <a:solidFill>
                  <a:srgbClr val="96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solidFill>
                  <a:srgbClr val="96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600" dirty="0" smtClean="0">
              <a:solidFill>
                <a:srgbClr val="96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Объект 2"/>
          <p:cNvSpPr>
            <a:spLocks noGrp="1"/>
          </p:cNvSpPr>
          <p:nvPr>
            <p:ph idx="1"/>
          </p:nvPr>
        </p:nvSpPr>
        <p:spPr>
          <a:xfrm>
            <a:off x="250825" y="1196975"/>
            <a:ext cx="8353425" cy="5948363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обучение творческому рассказыванию.</a:t>
            </a: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Задание №1. «В сказку пришел новый герой»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Задача: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обучать детей действию по аналогии в сказке с повторяющимися действиями.</a:t>
            </a: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Педагог вводит нового героя сказки, добавляет его фигурку во время совместного с детьми рассказывания сказки. </a:t>
            </a: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рассказывают по аналогии (Например: в сказке «Колобок» вводится новый герой – домашнее или дикое животное, а в сказке «Репка» -  любое домашнее животное).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2531" name="Объект 2"/>
          <p:cNvSpPr>
            <a:spLocks noGrp="1"/>
          </p:cNvSpPr>
          <p:nvPr>
            <p:ph idx="1"/>
          </p:nvPr>
        </p:nvSpPr>
        <p:spPr>
          <a:xfrm>
            <a:off x="498475" y="604838"/>
            <a:ext cx="8147050" cy="5648325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Задание №2.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«Придумай продолжение сказки»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Задача: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обучать детей речевому творчеству, придумывая продолжение сказки.</a:t>
            </a: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Педагог рассказывает детям несколько вариантов продолжения сюжета сказки. После чего предлагает изменить концовку сказки и придумать ее продолжение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добавлением последующих событий (Например: в сказке «Курочка Ряба» Курочка Ряба снесла простое яичко и баба приготовив яичницу угостила всех героев сказки, а в сказке «Репка» - всех героев сказки баба угощала пареной репкой).</a:t>
            </a: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придумывают «свое» продолжение сказки, при необходимости используя готовые заготовки.</a:t>
            </a:r>
          </a:p>
          <a:p>
            <a:pPr marL="0" indent="0">
              <a:buFont typeface="Arial" charset="0"/>
              <a:buNone/>
            </a:pPr>
            <a:endParaRPr lang="ru-RU" sz="2400" dirty="0" smtClean="0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778" y="-3314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3555" name="Объект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4857750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Задание №3.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«Придумай начало сказки»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Задача: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обучать детей речевому творчеству, придумывая начало сказки.</a:t>
            </a: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Педагог рассказывает детям несколько вариантов начала сюжета сказки. После чего предлагает придумать, добавляя предшествующие события (Например: в сказке «Курочка Ряба» рассказать о том, где жила мышка до того, как она попала в дом к бабе с дедом, а в сказке «Три медведя» - рассказать о Машеньке, где и с кем она живет).</a:t>
            </a: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придумывают «свое» начало сказки, при необходимости используя готовые заготовки.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260350"/>
            <a:ext cx="8713787" cy="6481763"/>
          </a:xfrm>
        </p:spPr>
        <p:txBody>
          <a:bodyPr rtlCol="0">
            <a:normAutofit fontScale="85000" lnSpcReduction="20000"/>
          </a:bodyPr>
          <a:lstStyle/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«Волшебные предметы»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знакомить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волшебными предметами и их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сказках.</a:t>
            </a:r>
          </a:p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Необходима предварительная работа по ознакомлению детей с волшебными предметами через просмотр мультфильмов. Педагог вводит в сказку волшебный предмет (шапку-невидимку, волшебную палочку, ковер-самолет и др. ). В результате чего меняется вся линия сюжета.</a:t>
            </a:r>
          </a:p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выстраивают новую линию сюжета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№5.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«Расскажи сказку по-другому»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обучать детей вариативности сказки путем изменения линии сюжета.</a:t>
            </a:r>
          </a:p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предлагает детям изменить результат действия в сказке путем изменения сюжета (Например: в сказке «Колобок» Лиса не съела Колобка, а в сказке «Репка» - Мышка не помогла вытянуть репку).</a:t>
            </a:r>
          </a:p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выстраивают свою линию сюжета.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ru-RU" sz="2600" b="1" dirty="0" smtClean="0">
                <a:solidFill>
                  <a:srgbClr val="960000"/>
                </a:solidFill>
                <a:latin typeface="Times New Roman" pitchFamily="18" charset="0"/>
                <a:cs typeface="Times New Roman" pitchFamily="18" charset="0"/>
              </a:rPr>
              <a:t>3 этап. Заключительный</a:t>
            </a:r>
            <a:r>
              <a:rPr lang="ru-RU" sz="2600" dirty="0" smtClean="0">
                <a:solidFill>
                  <a:srgbClr val="96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solidFill>
                  <a:srgbClr val="96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600" dirty="0" smtClean="0">
              <a:solidFill>
                <a:srgbClr val="96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836613"/>
            <a:ext cx="8642350" cy="5832475"/>
          </a:xfrm>
        </p:spPr>
        <p:txBody>
          <a:bodyPr rtlCol="0">
            <a:normAutofit fontScale="40000" lnSpcReduction="20000"/>
          </a:bodyPr>
          <a:lstStyle/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самостоятельное творческое рассказывание дошкольников.</a:t>
            </a:r>
          </a:p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№1.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«Придумай свою сказку</a:t>
            </a:r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 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творческое рассказывание дошкольников. </a:t>
            </a:r>
          </a:p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предлагает ребенку право выбора героев,  декораций «его» сказки, помогает развить сюжетную линию. 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изготовлении фигурок героев и 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декорации необходима направляющая помощь.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Первоначально помощь педагога ребенку в рассказывании очень 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велика. Позднее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получая опыт, 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становятся более активными в проявлении 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творчества в рассказывании. 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деятельность, увлекая за собой детей, ставит их перед выбором новых героев и декораций, которые ведут наших воспитанников в мир творческих детских сказок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882" y="2174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userpc\Desktop\IMG_20190214_152532_HDR.jpg"/>
          <p:cNvPicPr>
            <a:picLocks noChangeAspect="1" noChangeArrowheads="1"/>
          </p:cNvPicPr>
          <p:nvPr/>
        </p:nvPicPr>
        <p:blipFill rotWithShape="1">
          <a:blip r:embed="rId3"/>
          <a:srcRect r="7663" b="20359"/>
          <a:stretch/>
        </p:blipFill>
        <p:spPr bwMode="auto">
          <a:xfrm>
            <a:off x="294793" y="339224"/>
            <a:ext cx="8514650" cy="44505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4069823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143000"/>
          </a:xfrm>
        </p:spPr>
        <p:txBody>
          <a:bodyPr/>
          <a:lstStyle/>
          <a:p>
            <a:endParaRPr lang="ru-RU" sz="2400" b="1" dirty="0" smtClean="0">
              <a:solidFill>
                <a:srgbClr val="96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userpc\Downloads\IMG-3145e164ef0c75bb81bbd922262a1cbf-V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88640"/>
            <a:ext cx="8229600" cy="5923084"/>
          </a:xfr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9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рекомендуемой литературы</a:t>
            </a:r>
            <a:br>
              <a:rPr lang="ru-RU" sz="2800" b="1" dirty="0">
                <a:solidFill>
                  <a:srgbClr val="9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 smtClean="0">
              <a:solidFill>
                <a:srgbClr val="960000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>
          <a:extLst/>
        </p:spPr>
        <p:txBody>
          <a:bodyPr rtlCol="0" anchor="ctr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altLang="ru-RU" sz="2400" b="1" dirty="0">
              <a:solidFill>
                <a:srgbClr val="3131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altLang="ru-RU" sz="2800" b="1" dirty="0">
              <a:solidFill>
                <a:srgbClr val="3131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altLang="ru-RU" sz="2800" b="1" dirty="0">
              <a:solidFill>
                <a:srgbClr val="3131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2800" b="1" dirty="0">
                <a:solidFill>
                  <a:srgbClr val="3131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altLang="ru-RU" sz="2800" dirty="0">
              <a:solidFill>
                <a:srgbClr val="3131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0" name="Заголовок 2"/>
          <p:cNvSpPr txBox="1">
            <a:spLocks/>
          </p:cNvSpPr>
          <p:nvPr/>
        </p:nvSpPr>
        <p:spPr bwMode="auto">
          <a:xfrm>
            <a:off x="250825" y="1556791"/>
            <a:ext cx="8497888" cy="3888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ru-RU" sz="4400" dirty="0" smtClean="0">
                <a:latin typeface="Calibri" pitchFamily="34" charset="0"/>
              </a:rPr>
              <a:t>	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9569" y="908720"/>
            <a:ext cx="82804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Эмили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Ньюбургер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Банка с историями. Играем, придумываем, рассказываем. 40 творческих мастер-классов для развития воображения. Перевод с англ. Л. Головиной. – М.: Манн, Иванов и Фербер, 2016. – 136 с.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технология составление коллективного творческого рассказа детьми дошкольного возраста с ОВЗ.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Сторителлинг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Методическое пособие. Авторский коллектив. – Сызрань, 2019. – 45 с.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23" name="Объект 4"/>
          <p:cNvSpPr>
            <a:spLocks noGrp="1"/>
          </p:cNvSpPr>
          <p:nvPr>
            <p:ph idx="1"/>
          </p:nvPr>
        </p:nvSpPr>
        <p:spPr>
          <a:xfrm>
            <a:off x="457200" y="2349500"/>
            <a:ext cx="8229600" cy="3776663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z="3600" b="1" dirty="0" smtClean="0">
                <a:solidFill>
                  <a:srgbClr val="960000"/>
                </a:solidFill>
                <a:latin typeface="Times New Roman" pitchFamily="18" charset="0"/>
                <a:cs typeface="Times New Roman" pitchFamily="18" charset="0"/>
              </a:rPr>
              <a:t>Желаем творческих успехов! </a:t>
            </a:r>
          </a:p>
          <a:p>
            <a:pPr marL="0" indent="0" algn="ctr">
              <a:buFont typeface="Arial" charset="0"/>
              <a:buNone/>
            </a:pPr>
            <a:r>
              <a:rPr lang="ru-RU" sz="3600" b="1" dirty="0" smtClean="0">
                <a:solidFill>
                  <a:srgbClr val="9600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3600" b="1" smtClean="0">
                <a:solidFill>
                  <a:srgbClr val="960000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3600" b="1" dirty="0" smtClean="0">
              <a:solidFill>
                <a:srgbClr val="96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28650" y="985837"/>
            <a:ext cx="7886700" cy="228601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rgbClr val="6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1043609" y="1556792"/>
            <a:ext cx="6840760" cy="42862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000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«Игра создает такие ситуации, в которых условия освоения речи гораздо более разнообразны и поэтому более эффективны.»</a:t>
            </a:r>
          </a:p>
          <a:p>
            <a:pPr marL="0" indent="0">
              <a:buNone/>
            </a:pPr>
            <a:endParaRPr lang="ru-RU" sz="3000" dirty="0">
              <a:solidFill>
                <a:srgbClr val="6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2700" dirty="0" err="1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Выгодская</a:t>
            </a:r>
            <a:r>
              <a:rPr lang="ru-RU" sz="2700" dirty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Г.Л. </a:t>
            </a: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10702262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4"/>
          <p:cNvSpPr>
            <a:spLocks noGrp="1"/>
          </p:cNvSpPr>
          <p:nvPr>
            <p:ph type="title"/>
          </p:nvPr>
        </p:nvSpPr>
        <p:spPr>
          <a:xfrm>
            <a:off x="107504" y="549275"/>
            <a:ext cx="8784976" cy="1281113"/>
          </a:xfrm>
        </p:spPr>
        <p:txBody>
          <a:bodyPr/>
          <a:lstStyle/>
          <a:p>
            <a:r>
              <a:rPr lang="ru-RU" sz="2400" b="1" dirty="0" smtClean="0">
                <a:solidFill>
                  <a:srgbClr val="960000"/>
                </a:solidFill>
                <a:latin typeface="Times New Roman" pitchFamily="18" charset="0"/>
                <a:cs typeface="Times New Roman" pitchFamily="18" charset="0"/>
              </a:rPr>
              <a:t>Интерактивная технология составление коллективного творческого рассказа детьми дошкольного возраста с ОВЗ</a:t>
            </a:r>
            <a:br>
              <a:rPr lang="ru-RU" sz="2400" b="1" dirty="0" smtClean="0">
                <a:solidFill>
                  <a:srgbClr val="96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96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960000"/>
                </a:solidFill>
                <a:latin typeface="Times New Roman" pitchFamily="18" charset="0"/>
                <a:cs typeface="Times New Roman" pitchFamily="18" charset="0"/>
              </a:rPr>
              <a:t>Сторителлинг</a:t>
            </a:r>
            <a:r>
              <a:rPr lang="ru-RU" sz="2400" b="1" dirty="0" smtClean="0">
                <a:solidFill>
                  <a:srgbClr val="96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dirty="0" smtClean="0">
                <a:solidFill>
                  <a:srgbClr val="96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960000"/>
                </a:solidFill>
                <a:latin typeface="Times New Roman" pitchFamily="18" charset="0"/>
                <a:cs typeface="Times New Roman" pitchFamily="18" charset="0"/>
              </a:rPr>
              <a:t>Методическое пособие</a:t>
            </a:r>
            <a:br>
              <a:rPr lang="ru-RU" sz="2400" b="1" dirty="0" smtClean="0">
                <a:solidFill>
                  <a:srgbClr val="96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96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96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solidFill>
                <a:srgbClr val="96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Объект 5"/>
          <p:cNvSpPr>
            <a:spLocks noGrp="1"/>
          </p:cNvSpPr>
          <p:nvPr>
            <p:ph sz="half" idx="1"/>
          </p:nvPr>
        </p:nvSpPr>
        <p:spPr>
          <a:xfrm>
            <a:off x="395536" y="2060848"/>
            <a:ext cx="4464050" cy="4713288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Содержание: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Фразовые кубики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Кубики историй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Говорящие крышечки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Магнитные истории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Занимательные штампы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История в театре</a:t>
            </a:r>
          </a:p>
          <a:p>
            <a:pPr marL="457200" indent="-457200">
              <a:buFont typeface="Arial" charset="0"/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Объект 6"/>
          <p:cNvSpPr>
            <a:spLocks noGrp="1"/>
          </p:cNvSpPr>
          <p:nvPr>
            <p:ph sz="half" idx="2"/>
          </p:nvPr>
        </p:nvSpPr>
        <p:spPr>
          <a:xfrm>
            <a:off x="3779838" y="1412875"/>
            <a:ext cx="5184775" cy="525621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8" t="6955" r="27246" b="3306"/>
          <a:stretch/>
        </p:blipFill>
        <p:spPr bwMode="auto">
          <a:xfrm rot="5400000">
            <a:off x="4575548" y="2417343"/>
            <a:ext cx="4697266" cy="32642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94440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Заголовок 9"/>
          <p:cNvSpPr>
            <a:spLocks noGrp="1"/>
          </p:cNvSpPr>
          <p:nvPr>
            <p:ph type="title"/>
          </p:nvPr>
        </p:nvSpPr>
        <p:spPr>
          <a:xfrm>
            <a:off x="301625" y="188913"/>
            <a:ext cx="8856663" cy="849312"/>
          </a:xfrm>
        </p:spPr>
        <p:txBody>
          <a:bodyPr/>
          <a:lstStyle/>
          <a:p>
            <a:r>
              <a:rPr lang="ru-RU" sz="2600" b="1" smtClean="0">
                <a:solidFill>
                  <a:srgbClr val="960000"/>
                </a:solidFill>
                <a:latin typeface="Times New Roman" pitchFamily="18" charset="0"/>
                <a:cs typeface="Times New Roman" pitchFamily="18" charset="0"/>
              </a:rPr>
              <a:t>Передвижной театр </a:t>
            </a:r>
            <a:r>
              <a:rPr lang="ru-RU" sz="2600" smtClean="0">
                <a:solidFill>
                  <a:srgbClr val="960000"/>
                </a:solidFill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ru-RU" sz="2600" b="1" smtClean="0">
                <a:solidFill>
                  <a:srgbClr val="960000"/>
                </a:solidFill>
                <a:latin typeface="Times New Roman" pitchFamily="18" charset="0"/>
                <a:cs typeface="Times New Roman" pitchFamily="18" charset="0"/>
              </a:rPr>
              <a:t>технология Сторителлинг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323850" y="1601788"/>
            <a:ext cx="3308350" cy="4275137"/>
          </a:xfrm>
        </p:spPr>
        <p:txBody>
          <a:bodyPr rtlCol="0">
            <a:normAutofit fontScale="85000" lnSpcReduction="20000"/>
          </a:bodyPr>
          <a:lstStyle/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31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Сторителлинг</a:t>
            </a:r>
            <a:r>
              <a:rPr lang="ru-RU" altLang="ru-RU" sz="3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3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31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storytelling</a:t>
            </a:r>
            <a:r>
              <a:rPr lang="ru-RU" altLang="ru-RU" sz="3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altLang="ru-RU" sz="3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31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3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рассказывание историй,</a:t>
            </a: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3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повествование мифов, </a:t>
            </a:r>
            <a:endParaRPr lang="ru-RU" altLang="ru-RU" sz="31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3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сказок</a:t>
            </a:r>
            <a:r>
              <a:rPr lang="ru-RU" altLang="ru-RU" sz="3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3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притч</a:t>
            </a:r>
            <a:r>
              <a:rPr lang="ru-RU" altLang="ru-RU" sz="3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былин </a:t>
            </a: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3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 выдуманных   </a:t>
            </a:r>
            <a:r>
              <a:rPr lang="ru-RU" altLang="ru-RU" sz="3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altLang="ru-RU" sz="3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о реальных героях</a:t>
            </a: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3100" b="1" dirty="0">
              <a:solidFill>
                <a:srgbClr val="3131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b="1" dirty="0">
              <a:solidFill>
                <a:srgbClr val="3131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b="1" dirty="0">
                <a:solidFill>
                  <a:srgbClr val="3131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altLang="ru-RU" dirty="0">
              <a:solidFill>
                <a:srgbClr val="3131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100" name="Объект 11"/>
          <p:cNvPicPr>
            <a:picLocks noGrp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356100" y="1125538"/>
            <a:ext cx="4248150" cy="4751387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17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b="1" smtClean="0">
                <a:solidFill>
                  <a:srgbClr val="960000"/>
                </a:solidFill>
                <a:latin typeface="Times New Roman" pitchFamily="18" charset="0"/>
                <a:cs typeface="Times New Roman" pitchFamily="18" charset="0"/>
              </a:rPr>
              <a:t>Глава «История в театре» </a:t>
            </a:r>
            <a:br>
              <a:rPr lang="ru-RU" sz="2600" b="1" smtClean="0">
                <a:solidFill>
                  <a:srgbClr val="96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smtClean="0">
                <a:solidFill>
                  <a:srgbClr val="960000"/>
                </a:solidFill>
                <a:latin typeface="Times New Roman" pitchFamily="18" charset="0"/>
                <a:cs typeface="Times New Roman" pitchFamily="18" charset="0"/>
              </a:rPr>
              <a:t>авторы:   учитель-дефектолог Чубукина Н.В., воспитатель Нугаева З.М.</a:t>
            </a:r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425950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Данное методическое пособие соответствует  программным требованиям и требованиями ФГОС ДО, успешно применяется в группе для детей с нарушениями слуха. Данный материал может быть полезен воспитателям, учителям-логопедам, учителям-дефектологам и родителям, стремящимся к всестороннему развитию детей как с нарушенным, так и с сохранным слухом. А выбор сказок, рассказов и историй зависит от возраста и уровня развития речевой активности дошкольников. </a:t>
            </a:r>
          </a:p>
          <a:p>
            <a:pPr marL="0" indent="0">
              <a:buFont typeface="Arial" charset="0"/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Arial" charset="0"/>
              <a:buNone/>
            </a:pPr>
            <a:endParaRPr lang="ru-RU" dirty="0" smtClean="0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9" name="Объект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4525963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dirty="0" smtClean="0"/>
          </a:p>
        </p:txBody>
      </p:sp>
      <p:pic>
        <p:nvPicPr>
          <p:cNvPr id="5" name="Picture 3" descr="C:\Users\userpc\Desktop\IMG_20190214_152747_HDR.jpg"/>
          <p:cNvPicPr>
            <a:picLocks noChangeAspect="1" noChangeArrowheads="1"/>
          </p:cNvPicPr>
          <p:nvPr/>
        </p:nvPicPr>
        <p:blipFill>
          <a:blip r:embed="rId3"/>
          <a:srcRect r="5078"/>
          <a:stretch>
            <a:fillRect/>
          </a:stretch>
        </p:blipFill>
        <p:spPr>
          <a:xfrm>
            <a:off x="310761" y="245950"/>
            <a:ext cx="4946364" cy="29320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4" descr="C:\Users\userpc\Desktop\IMG_20190214_144123_HDR.jpg"/>
          <p:cNvPicPr>
            <a:picLocks noChangeAspect="1" noChangeArrowheads="1"/>
          </p:cNvPicPr>
          <p:nvPr/>
        </p:nvPicPr>
        <p:blipFill rotWithShape="1">
          <a:blip r:embed="rId4"/>
          <a:srcRect l="18029" r="28604" b="4805"/>
          <a:stretch/>
        </p:blipFill>
        <p:spPr bwMode="auto">
          <a:xfrm>
            <a:off x="5580112" y="1532032"/>
            <a:ext cx="3358674" cy="3368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5" r="17340"/>
          <a:stretch/>
        </p:blipFill>
        <p:spPr bwMode="auto">
          <a:xfrm>
            <a:off x="269896" y="3424998"/>
            <a:ext cx="4987229" cy="3294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 rtlCol="0">
            <a:normAutofit/>
          </a:bodyPr>
          <a:lstStyle/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200" b="1" dirty="0" smtClean="0">
                <a:solidFill>
                  <a:srgbClr val="9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«</a:t>
            </a:r>
            <a:r>
              <a:rPr lang="ru-RU" sz="2200" b="1" dirty="0">
                <a:solidFill>
                  <a:srgbClr val="9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Передвижной </a:t>
            </a:r>
            <a:r>
              <a:rPr lang="ru-RU" sz="2200" b="1" dirty="0" smtClean="0">
                <a:solidFill>
                  <a:srgbClr val="9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</a:t>
            </a:r>
            <a:r>
              <a:rPr lang="ru-RU" sz="2200" b="1" dirty="0">
                <a:solidFill>
                  <a:srgbClr val="9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не только развитию речи детей с нарушениями слуха, но и помогает им в проявлении начатков  творчества в рассказывании сказок, рассказов и историй, а затем и самостоятельному придумыванию.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200" dirty="0"/>
          </a:p>
        </p:txBody>
      </p:sp>
      <p:pic>
        <p:nvPicPr>
          <p:cNvPr id="6" name="Picture 2" descr="C:\Users\userpc\Desktop\IMG_20190214_152208_HDR.jpg"/>
          <p:cNvPicPr>
            <a:picLocks noChangeAspect="1" noChangeArrowheads="1"/>
          </p:cNvPicPr>
          <p:nvPr/>
        </p:nvPicPr>
        <p:blipFill rotWithShape="1">
          <a:blip r:embed="rId3"/>
          <a:srcRect t="3907"/>
          <a:stretch/>
        </p:blipFill>
        <p:spPr>
          <a:xfrm>
            <a:off x="164098" y="1727844"/>
            <a:ext cx="8815803" cy="4764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539552" y="-263522"/>
            <a:ext cx="8229600" cy="1143000"/>
          </a:xfrm>
        </p:spPr>
        <p:txBody>
          <a:bodyPr/>
          <a:lstStyle/>
          <a:p>
            <a:endParaRPr lang="ru-RU" sz="2400" b="1" dirty="0" smtClean="0">
              <a:solidFill>
                <a:srgbClr val="96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userpc\Downloads\IMG-c6d33efeec4fd901b5a50bf7681f55bd-V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/>
          <a:srcRect l="5439" t="13390" b="21725"/>
          <a:stretch/>
        </p:blipFill>
        <p:spPr>
          <a:xfrm>
            <a:off x="1331640" y="200936"/>
            <a:ext cx="7056784" cy="6456127"/>
          </a:xfr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135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фото\C телефона\IMG_20190214_152258_HDR.jpg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5856" r="8117"/>
          <a:stretch/>
        </p:blipFill>
        <p:spPr bwMode="auto">
          <a:xfrm>
            <a:off x="347673" y="274638"/>
            <a:ext cx="8369674" cy="5472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81218597"/>
      </p:ext>
    </p:extLst>
  </p:cSld>
  <p:clrMapOvr>
    <a:masterClrMapping/>
  </p:clrMapOvr>
  <p:transition spd="slow">
    <p:push dir="r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</TotalTime>
  <Words>946</Words>
  <Application>Microsoft Office PowerPoint</Application>
  <PresentationFormat>Экран (4:3)</PresentationFormat>
  <Paragraphs>85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государственное бюджетное общеобразовательное учреждение средняя общеобразовательная школа №4 имени Героя Советского Союза Д.П. Левина                   г. о. Сызрань Самарской области, СП «Детский сад №56»  </vt:lpstr>
      <vt:lpstr>  </vt:lpstr>
      <vt:lpstr>Интерактивная технология составление коллективного творческого рассказа детьми дошкольного возраста с ОВЗ  Сторителлинг  Методическое пособие  </vt:lpstr>
      <vt:lpstr>Передвижной театр –  технология Сторителлинг</vt:lpstr>
      <vt:lpstr>Глава «История в театре»  авторы:   учитель-дефектолог Чубукина Н.В., воспитатель Нугаева З.М.</vt:lpstr>
      <vt:lpstr>Презентация PowerPoint</vt:lpstr>
      <vt:lpstr>Презентация PowerPoint</vt:lpstr>
      <vt:lpstr>Презентация PowerPoint</vt:lpstr>
      <vt:lpstr>Презентация PowerPoint</vt:lpstr>
      <vt:lpstr>1 этап. Подготовительный </vt:lpstr>
      <vt:lpstr>2 этап. Основной </vt:lpstr>
      <vt:lpstr>Презентация PowerPoint</vt:lpstr>
      <vt:lpstr>Презентация PowerPoint</vt:lpstr>
      <vt:lpstr>Презентация PowerPoint</vt:lpstr>
      <vt:lpstr>3 этап. Заключительный </vt:lpstr>
      <vt:lpstr>Презентация PowerPoint</vt:lpstr>
      <vt:lpstr>Презентация PowerPoint</vt:lpstr>
      <vt:lpstr>Список рекомендуемой литературы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общеобразовательное учреждение средняя общеобразовательная школа №4 имени Героя Советского Союза Д.П. Левина                   г. о. Сызрань Самарской области, СП «Детский сад №56»</dc:title>
  <dc:creator>Тата Чубукина</dc:creator>
  <cp:lastModifiedBy>Asus</cp:lastModifiedBy>
  <cp:revision>39</cp:revision>
  <dcterms:created xsi:type="dcterms:W3CDTF">2021-02-07T14:08:12Z</dcterms:created>
  <dcterms:modified xsi:type="dcterms:W3CDTF">2021-09-14T21:33:08Z</dcterms:modified>
</cp:coreProperties>
</file>