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88" r:id="rId4"/>
    <p:sldId id="290" r:id="rId5"/>
    <p:sldId id="291" r:id="rId6"/>
    <p:sldId id="286" r:id="rId7"/>
    <p:sldId id="285" r:id="rId8"/>
    <p:sldId id="276" r:id="rId9"/>
    <p:sldId id="266" r:id="rId10"/>
    <p:sldId id="265" r:id="rId11"/>
    <p:sldId id="264" r:id="rId12"/>
    <p:sldId id="278" r:id="rId13"/>
    <p:sldId id="279" r:id="rId14"/>
    <p:sldId id="268" r:id="rId15"/>
    <p:sldId id="269" r:id="rId16"/>
    <p:sldId id="267" r:id="rId17"/>
    <p:sldId id="281" r:id="rId18"/>
    <p:sldId id="280" r:id="rId19"/>
    <p:sldId id="292" r:id="rId20"/>
    <p:sldId id="26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85932" autoAdjust="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5B425-A964-4093-B2FC-81BA765CD32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C21D1-EBF2-4D78-8D45-4FB9E4604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2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C21D1-EBF2-4D78-8D45-4FB9E460423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C21D1-EBF2-4D78-8D45-4FB9E460423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C21D1-EBF2-4D78-8D45-4FB9E460423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C21D1-EBF2-4D78-8D45-4FB9E460423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C21D1-EBF2-4D78-8D45-4FB9E460423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11560" y="2189162"/>
            <a:ext cx="7772400" cy="1470025"/>
          </a:xfrm>
          <a:scene3d>
            <a:camera prst="perspectiveContrastingRightFacing"/>
            <a:lightRig rig="threePt" dir="t"/>
          </a:scene3d>
        </p:spPr>
        <p:txBody>
          <a:bodyPr/>
          <a:lstStyle/>
          <a:p>
            <a:pPr eaLnBrk="1" hangingPunct="1"/>
            <a:r>
              <a:rPr lang="ru-RU" sz="4800" b="1" i="1" dirty="0" smtClean="0"/>
              <a:t>Работа с родителями </a:t>
            </a:r>
            <a:r>
              <a:rPr lang="ru-RU" sz="4800" b="1" i="1" dirty="0" err="1" smtClean="0"/>
              <a:t>гиперактивного</a:t>
            </a:r>
            <a:r>
              <a:rPr lang="ru-RU" sz="4800" b="1" i="1" dirty="0" smtClean="0"/>
              <a:t> ребёнка</a:t>
            </a:r>
            <a:br>
              <a:rPr lang="ru-RU" sz="4800" b="1" i="1" dirty="0" smtClean="0"/>
            </a:br>
            <a:r>
              <a:rPr lang="ru-RU" sz="3200" b="1" i="1" dirty="0" smtClean="0"/>
              <a:t>(Рекомендации родителям)</a:t>
            </a:r>
            <a:r>
              <a:rPr lang="ru-RU" sz="4800" b="1" i="1" dirty="0" smtClean="0"/>
              <a:t/>
            </a:r>
            <a:br>
              <a:rPr lang="ru-RU" sz="4800" b="1" i="1" dirty="0" smtClean="0"/>
            </a:br>
            <a:endParaRPr lang="ru-RU" sz="4800" b="1" i="1" dirty="0" smtClean="0"/>
          </a:p>
        </p:txBody>
      </p:sp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100362" y="3814254"/>
            <a:ext cx="6512768" cy="2137792"/>
          </a:xfrm>
          <a:scene3d>
            <a:camera prst="perspectiveHeroicExtremeLeftFacing"/>
            <a:lightRig rig="threePt" dir="t"/>
          </a:scene3d>
        </p:spPr>
        <p:txBody>
          <a:bodyPr/>
          <a:lstStyle/>
          <a:p>
            <a:pPr algn="r"/>
            <a:endParaRPr lang="ru-RU" i="1" dirty="0" smtClean="0">
              <a:solidFill>
                <a:srgbClr val="7030A0"/>
              </a:solidFill>
            </a:endParaRPr>
          </a:p>
          <a:p>
            <a:pPr algn="r"/>
            <a:r>
              <a:rPr lang="ru-RU" sz="2400" i="1" dirty="0" err="1" smtClean="0">
                <a:solidFill>
                  <a:srgbClr val="7030A0"/>
                </a:solidFill>
              </a:rPr>
              <a:t>Подготовила:педагог-психолог</a:t>
            </a:r>
            <a:r>
              <a:rPr lang="ru-RU" sz="2400" i="1" dirty="0" smtClean="0">
                <a:solidFill>
                  <a:srgbClr val="7030A0"/>
                </a:solidFill>
              </a:rPr>
              <a:t> </a:t>
            </a:r>
          </a:p>
          <a:p>
            <a:pPr algn="r"/>
            <a:r>
              <a:rPr lang="ru-RU" sz="2400" i="1" dirty="0" smtClean="0">
                <a:solidFill>
                  <a:srgbClr val="7030A0"/>
                </a:solidFill>
              </a:rPr>
              <a:t>Мартынова А.М.</a:t>
            </a:r>
            <a:endParaRPr lang="ru-RU" sz="2400" i="1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2" name="Picture 2" descr="C:\Documents and Settings\Tanusha\Рабочий стол\detia-8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57166"/>
            <a:ext cx="1214446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   </a:t>
            </a:r>
            <a:r>
              <a:rPr lang="ru-RU" sz="2800" dirty="0" smtClean="0"/>
              <a:t>Тигр на охоте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4114800" cy="4713387"/>
          </a:xfrm>
        </p:spPr>
        <p:txBody>
          <a:bodyPr/>
          <a:lstStyle/>
          <a:p>
            <a:endParaRPr lang="ru-RU" sz="2400" dirty="0" smtClean="0"/>
          </a:p>
          <a:p>
            <a:r>
              <a:rPr lang="ru-RU" sz="2400" dirty="0" smtClean="0"/>
              <a:t>Предложите ребёнку представить, что он тигр на охоте. Он должен долго неподвижно сидеть в засаде, а потом прыгать и кого-то ловить.  .</a:t>
            </a:r>
          </a:p>
          <a:p>
            <a:endParaRPr lang="ru-RU" dirty="0"/>
          </a:p>
        </p:txBody>
      </p:sp>
      <p:pic>
        <p:nvPicPr>
          <p:cNvPr id="6" name="Picture 2" descr="C:\Documents and Settings\Школа\Рабочий стол\71845065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861048"/>
            <a:ext cx="2468235" cy="201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Школа\Рабочий стол\34376231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052736"/>
            <a:ext cx="2866696" cy="3805349"/>
          </a:xfrm>
          <a:prstGeom prst="rect">
            <a:avLst/>
          </a:prstGeom>
          <a:noFill/>
        </p:spPr>
      </p:pic>
      <p:pic>
        <p:nvPicPr>
          <p:cNvPr id="2050" name="Picture 2" descr="C:\Documents and Settings\Школа\Рабочий стол\46448155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717032"/>
            <a:ext cx="942975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Дельфин</a:t>
            </a: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11560" y="1441347"/>
            <a:ext cx="3826768" cy="4641379"/>
          </a:xfrm>
        </p:spPr>
        <p:txBody>
          <a:bodyPr/>
          <a:lstStyle/>
          <a:p>
            <a:r>
              <a:rPr lang="ru-RU" sz="1800" dirty="0" smtClean="0"/>
              <a:t>Предложите ребёнку представить себя дельфином. Пусть он сделает глубокий вдох и ныряет на глубину. Дельфину можно давать поручения плавать к разным материкам или искать что-то на дне.</a:t>
            </a:r>
            <a:endParaRPr lang="ru-RU" sz="1800" dirty="0"/>
          </a:p>
        </p:txBody>
      </p:sp>
      <p:pic>
        <p:nvPicPr>
          <p:cNvPr id="2" name="Picture 2" descr="C:\Documents and Settings\Школа\Рабочий стол\32702533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6329" y="2348880"/>
            <a:ext cx="3400087" cy="2664296"/>
          </a:xfrm>
          <a:prstGeom prst="rect">
            <a:avLst/>
          </a:prstGeom>
          <a:noFill/>
        </p:spPr>
      </p:pic>
      <p:pic>
        <p:nvPicPr>
          <p:cNvPr id="1027" name="Picture 3" descr="C:\Documents and Settings\Школа\Рабочий стол\3167196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0127" y="2204864"/>
            <a:ext cx="3471155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Колокольчик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700808"/>
            <a:ext cx="4104456" cy="4425355"/>
          </a:xfrm>
        </p:spPr>
        <p:txBody>
          <a:bodyPr/>
          <a:lstStyle/>
          <a:p>
            <a:r>
              <a:rPr lang="ru-RU" sz="2800" dirty="0" smtClean="0"/>
              <a:t>Попросите ребёнка закрыть глаза и сидеть неподвижно, ожидая определённого сигнала. Например, когда третий раз прозвенит колокольчик.</a:t>
            </a:r>
            <a:endParaRPr lang="ru-RU" sz="2800" dirty="0"/>
          </a:p>
        </p:txBody>
      </p:sp>
      <p:pic>
        <p:nvPicPr>
          <p:cNvPr id="5" name="Picture 1" descr="C:\Documents and Settings\Школа\Рабочий стол\56716676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785794"/>
            <a:ext cx="2433319" cy="291998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00420" cy="1155686"/>
          </a:xfrm>
        </p:spPr>
        <p:txBody>
          <a:bodyPr/>
          <a:lstStyle/>
          <a:p>
            <a:pPr algn="ctr"/>
            <a:r>
              <a:rPr lang="ru-RU" sz="2800" dirty="0" smtClean="0"/>
              <a:t>Закрываем глазки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1500175"/>
            <a:ext cx="3286148" cy="3714776"/>
          </a:xfrm>
        </p:spPr>
        <p:txBody>
          <a:bodyPr/>
          <a:lstStyle/>
          <a:p>
            <a:endParaRPr lang="ru-RU" sz="2000" dirty="0" smtClean="0"/>
          </a:p>
          <a:p>
            <a:r>
              <a:rPr lang="ru-RU" sz="2400" dirty="0" smtClean="0"/>
              <a:t>Попросите ребёнка что-то сделать с закрытыми глазами (поставить машинку на подоконник, собрать с пола кубики).</a:t>
            </a:r>
          </a:p>
          <a:p>
            <a:endParaRPr lang="ru-RU" dirty="0"/>
          </a:p>
        </p:txBody>
      </p:sp>
      <p:pic>
        <p:nvPicPr>
          <p:cNvPr id="2050" name="Picture 2" descr="C:\Documents and Settings\Tanusha\Рабочий стол\igrushk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857232"/>
            <a:ext cx="3286148" cy="4929223"/>
          </a:xfrm>
          <a:prstGeom prst="rect">
            <a:avLst/>
          </a:prstGeom>
          <a:noFill/>
        </p:spPr>
      </p:pic>
      <p:pic>
        <p:nvPicPr>
          <p:cNvPr id="3074" name="Picture 2" descr="C:\Documents and Settings\Школа\Рабочий стол\8487689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725144"/>
            <a:ext cx="2414068" cy="6480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3610744" cy="1211734"/>
          </a:xfrm>
        </p:spPr>
        <p:txBody>
          <a:bodyPr/>
          <a:lstStyle/>
          <a:p>
            <a:r>
              <a:rPr lang="ru-RU" sz="2800" dirty="0" smtClean="0"/>
              <a:t>Сложное движение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3970784" cy="46910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Попросите ребёнка выполнить сложное движение, требующее сосредоточенности (провести пальцем по нарисованному лабиринту, провезти машину за верёвочку между кеглями). За выполнение обещайте приз.</a:t>
            </a:r>
          </a:p>
          <a:p>
            <a:endParaRPr lang="ru-RU" dirty="0"/>
          </a:p>
        </p:txBody>
      </p:sp>
      <p:pic>
        <p:nvPicPr>
          <p:cNvPr id="17409" name="Picture 1" descr="C:\Documents and Settings\Школа\Рабочий стол\1601090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9915" y="4509120"/>
            <a:ext cx="1657909" cy="1096516"/>
          </a:xfrm>
          <a:prstGeom prst="rect">
            <a:avLst/>
          </a:prstGeom>
          <a:noFill/>
        </p:spPr>
      </p:pic>
      <p:pic>
        <p:nvPicPr>
          <p:cNvPr id="1026" name="Picture 2" descr="C:\Documents and Settings\Tanusha\Рабочий стол\wader-3222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700808"/>
            <a:ext cx="3940175" cy="388004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Листочек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412776"/>
            <a:ext cx="3008313" cy="4691063"/>
          </a:xfrm>
        </p:spPr>
        <p:txBody>
          <a:bodyPr/>
          <a:lstStyle/>
          <a:p>
            <a:endParaRPr lang="ru-RU" sz="1600" dirty="0" smtClean="0"/>
          </a:p>
          <a:p>
            <a:r>
              <a:rPr lang="ru-RU" sz="1800" b="1" dirty="0" smtClean="0"/>
              <a:t>Возьмите салфетку (или листок дерева) и подбросьте вверх. Скажите ребёнку, что пока салфетка падает, нужно как можно громче смеяться. Но как только упадет, следует сразу замолчать. </a:t>
            </a:r>
          </a:p>
          <a:p>
            <a:endParaRPr lang="ru-RU" dirty="0"/>
          </a:p>
        </p:txBody>
      </p:sp>
      <p:pic>
        <p:nvPicPr>
          <p:cNvPr id="6146" name="Picture 2" descr="C:\Documents and Settings\Школа\Рабочий стол\40438503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676" y="980728"/>
            <a:ext cx="4481843" cy="3240360"/>
          </a:xfrm>
          <a:prstGeom prst="rect">
            <a:avLst/>
          </a:prstGeom>
          <a:noFill/>
        </p:spPr>
      </p:pic>
      <p:pic>
        <p:nvPicPr>
          <p:cNvPr id="6147" name="Picture 3" descr="C:\Documents and Settings\Школа\Рабочий стол\2569825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509120"/>
            <a:ext cx="1312540" cy="13125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err="1" smtClean="0"/>
              <a:t>Обнималки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14800" cy="4691063"/>
          </a:xfrm>
        </p:spPr>
        <p:txBody>
          <a:bodyPr/>
          <a:lstStyle/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2400" dirty="0" smtClean="0"/>
              <a:t>Лучше ещё крохой приучить ребёнка, что когда вы расставите руки, он побежит к вам в объятия. Крепко-крепко его обнимите и задержите объятия на несколько секунд.</a:t>
            </a:r>
            <a:endParaRPr lang="ru-RU" sz="2400" dirty="0"/>
          </a:p>
        </p:txBody>
      </p:sp>
      <p:pic>
        <p:nvPicPr>
          <p:cNvPr id="18434" name="Picture 2" descr="C:\Documents and Settings\Школа\Рабочий стол\752573254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13855"/>
            <a:ext cx="1728192" cy="1584176"/>
          </a:xfrm>
          <a:prstGeom prst="rect">
            <a:avLst/>
          </a:prstGeom>
          <a:noFill/>
        </p:spPr>
      </p:pic>
      <p:pic>
        <p:nvPicPr>
          <p:cNvPr id="2050" name="Picture 2" descr="C:\Documents and Settings\Школа\Рабочий стол\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988840"/>
            <a:ext cx="3701787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906888" cy="1211734"/>
          </a:xfrm>
        </p:spPr>
        <p:txBody>
          <a:bodyPr/>
          <a:lstStyle/>
          <a:p>
            <a:r>
              <a:rPr lang="ru-RU" sz="3600" dirty="0" smtClean="0"/>
              <a:t> Игра с мешочком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285860"/>
            <a:ext cx="4032448" cy="4857403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dirty="0" smtClean="0"/>
              <a:t>Сшейте мешочек величиной с ладонь и насыпьте в него 3-4 ложки песка или крупы. Предложите ребёнку бегать, прыгать и безобразничать, удерживая этот мешочек на голове.  </a:t>
            </a:r>
            <a:endParaRPr lang="ru-RU" sz="2400" dirty="0"/>
          </a:p>
        </p:txBody>
      </p:sp>
      <p:pic>
        <p:nvPicPr>
          <p:cNvPr id="1026" name="Picture 2" descr="C:\Documents and Settings\Школа\Рабочий стол\02_big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80728"/>
            <a:ext cx="4156198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98776" cy="1211734"/>
          </a:xfrm>
        </p:spPr>
        <p:txBody>
          <a:bodyPr/>
          <a:lstStyle/>
          <a:p>
            <a:r>
              <a:rPr lang="ru-RU" sz="2800" dirty="0" smtClean="0"/>
              <a:t>Вопрос на засыпку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66728" cy="46910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Загородите дорогу или схватите носящегося по квартире ребёнка. Чтобы пройти (освободиться) он должен ответить на вопрос, требующий сосредоточения</a:t>
            </a:r>
            <a:r>
              <a:rPr lang="ru-RU" sz="1800" dirty="0" smtClean="0"/>
              <a:t>.  </a:t>
            </a:r>
            <a:endParaRPr lang="ru-RU" sz="1800" dirty="0"/>
          </a:p>
        </p:txBody>
      </p:sp>
      <p:pic>
        <p:nvPicPr>
          <p:cNvPr id="3074" name="Picture 2" descr="C:\Documents and Settings\Школа\Рабочий стол\d009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428736"/>
            <a:ext cx="4102201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39604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rgbClr val="0070C0"/>
                </a:solidFill>
                <a:latin typeface="Franklin Gothic Medium" pitchFamily="34" charset="0"/>
              </a:rPr>
              <a:t>ДА и НЕТ – не говорите</a:t>
            </a:r>
            <a:endParaRPr lang="ru-RU" sz="2800" dirty="0" smtClean="0">
              <a:solidFill>
                <a:srgbClr val="0070C0"/>
              </a:solidFill>
              <a:latin typeface="Franklin Gothic Medium" pitchFamily="34" charset="0"/>
            </a:endParaRPr>
          </a:p>
          <a:p>
            <a:endParaRPr lang="ru-RU" sz="2400" b="1" i="1" dirty="0" smtClean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Что хотите, то берите, 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Да и нет - не говорите, 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Черного и белого - не называйте, 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О красном - не вспоминайте! </a:t>
            </a: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1026" name="Picture 2" descr="C:\Documents and Settings\Школа\Рабочий стол\6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974" y="980728"/>
            <a:ext cx="3960440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700808"/>
            <a:ext cx="4464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Гиперактивность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представляет собой совокупность симптомов, связанных с чрезмерной психической и моторной активностью</a:t>
            </a:r>
            <a:r>
              <a:rPr lang="ru-RU" sz="2800" dirty="0" smtClean="0">
                <a:solidFill>
                  <a:srgbClr val="0070C0"/>
                </a:solidFill>
              </a:rPr>
              <a:t>.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" name="Picture 2" descr="C:\Documents and Settings\Школа\Рабочий стол\psiho_giper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429000"/>
            <a:ext cx="2618056" cy="2376265"/>
          </a:xfrm>
          <a:prstGeom prst="rect">
            <a:avLst/>
          </a:prstGeom>
          <a:noFill/>
        </p:spPr>
      </p:pic>
      <p:pic>
        <p:nvPicPr>
          <p:cNvPr id="4098" name="Picture 2" descr="C:\Documents and Settings\Tanusha\Рабочий стол\0a4f488923716b024ee68941527cf9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952500" cy="1352550"/>
          </a:xfrm>
          <a:prstGeom prst="rect">
            <a:avLst/>
          </a:prstGeom>
          <a:noFill/>
        </p:spPr>
      </p:pic>
      <p:pic>
        <p:nvPicPr>
          <p:cNvPr id="5" name="Picture 2" descr="C:\Documents and Settings\Школа\Рабочий стол\activebaby-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48680"/>
            <a:ext cx="2497460" cy="2753883"/>
          </a:xfrm>
          <a:prstGeom prst="rect">
            <a:avLst/>
          </a:prstGeom>
          <a:noFill/>
        </p:spPr>
      </p:pic>
      <p:pic>
        <p:nvPicPr>
          <p:cNvPr id="2050" name="Picture 2" descr="C:\Documents and Settings\Школа\Рабочий стол\41725777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941168"/>
            <a:ext cx="2057400" cy="6667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692696"/>
            <a:ext cx="2808312" cy="936104"/>
          </a:xfrm>
        </p:spPr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</a:rPr>
              <a:t>Родители!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71800" y="1628800"/>
            <a:ext cx="3456384" cy="3960441"/>
          </a:xfrm>
        </p:spPr>
        <p:txBody>
          <a:bodyPr/>
          <a:lstStyle/>
          <a:p>
            <a:r>
              <a:rPr lang="ru-RU" sz="2400" b="1" dirty="0" smtClean="0"/>
              <a:t>Помните, что здоровье вашего ребенка в </a:t>
            </a:r>
          </a:p>
          <a:p>
            <a:r>
              <a:rPr lang="ru-RU" sz="2400" b="1" dirty="0" smtClean="0"/>
              <a:t>значительной мере зависит от доброго, </a:t>
            </a:r>
          </a:p>
          <a:p>
            <a:r>
              <a:rPr lang="ru-RU" sz="2400" b="1" dirty="0" smtClean="0"/>
              <a:t>спокойного и последовательного отношения к </a:t>
            </a:r>
          </a:p>
          <a:p>
            <a:r>
              <a:rPr lang="ru-RU" sz="2400" b="1" dirty="0" smtClean="0"/>
              <a:t>нему взрослых!</a:t>
            </a:r>
            <a:endParaRPr lang="ru-RU" sz="2400" b="1" dirty="0"/>
          </a:p>
        </p:txBody>
      </p:sp>
      <p:pic>
        <p:nvPicPr>
          <p:cNvPr id="8194" name="Picture 2" descr="C:\Documents and Settings\Школа\Рабочий стол\897115464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36912"/>
            <a:ext cx="2880320" cy="2880320"/>
          </a:xfrm>
          <a:prstGeom prst="rect">
            <a:avLst/>
          </a:prstGeom>
          <a:noFill/>
        </p:spPr>
      </p:pic>
      <p:pic>
        <p:nvPicPr>
          <p:cNvPr id="8195" name="Picture 3" descr="C:\Documents and Settings\Школа\Рабочий стол\481713341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2902823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620688"/>
            <a:ext cx="46805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4">
                    <a:lumMod val="75000"/>
                  </a:schemeClr>
                </a:solidFill>
              </a:rPr>
              <a:t>Обязательными должны быть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утренняя зарядка, подвижные игры и длительные прогулки;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активные игры,  развивающие мышление;</a:t>
            </a:r>
          </a:p>
          <a:p>
            <a:pPr>
              <a:buFontTx/>
              <a:buChar char="-"/>
            </a:pP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- массаж  </a:t>
            </a:r>
          </a:p>
        </p:txBody>
      </p:sp>
      <p:pic>
        <p:nvPicPr>
          <p:cNvPr id="3" name="Picture 2" descr="C:\Documents and Settings\Школа\Рабочий стол\70134394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561606"/>
            <a:ext cx="1800200" cy="1800200"/>
          </a:xfrm>
          <a:prstGeom prst="rect">
            <a:avLst/>
          </a:prstGeom>
          <a:noFill/>
        </p:spPr>
      </p:pic>
      <p:pic>
        <p:nvPicPr>
          <p:cNvPr id="3075" name="Picture 3" descr="C:\Documents and Settings\Школа\Рабочий стол\80186883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1693540" cy="20288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Нельзя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338936" cy="4691063"/>
          </a:xfrm>
        </p:spPr>
        <p:txBody>
          <a:bodyPr/>
          <a:lstStyle/>
          <a:p>
            <a:endParaRPr lang="ru-RU" sz="2000" dirty="0" smtClean="0"/>
          </a:p>
          <a:p>
            <a:r>
              <a:rPr lang="ru-RU" sz="2800" b="1" dirty="0" smtClean="0"/>
              <a:t>- кричать на     ребенка;</a:t>
            </a:r>
          </a:p>
          <a:p>
            <a:pPr>
              <a:buFontTx/>
              <a:buChar char="-"/>
            </a:pPr>
            <a:r>
              <a:rPr lang="ru-RU" sz="2800" b="1" dirty="0" smtClean="0"/>
              <a:t> сурово наказывать;</a:t>
            </a:r>
          </a:p>
          <a:p>
            <a:pPr>
              <a:buFontTx/>
              <a:buChar char="-"/>
            </a:pPr>
            <a:r>
              <a:rPr lang="ru-RU" sz="2800" b="1" dirty="0" smtClean="0"/>
              <a:t> подавлять;</a:t>
            </a:r>
          </a:p>
          <a:p>
            <a:pPr>
              <a:buFontTx/>
              <a:buChar char="-"/>
            </a:pPr>
            <a:r>
              <a:rPr lang="ru-RU" sz="2800" b="1" dirty="0" smtClean="0"/>
              <a:t> перезагружать дополнительными занятиями;</a:t>
            </a:r>
          </a:p>
          <a:p>
            <a:pPr>
              <a:buFontTx/>
              <a:buChar char="-"/>
            </a:pPr>
            <a:r>
              <a:rPr lang="ru-RU" sz="2800" b="1" dirty="0" smtClean="0"/>
              <a:t> допускать переутомления</a:t>
            </a:r>
          </a:p>
          <a:p>
            <a:pPr>
              <a:buFontTx/>
              <a:buChar char="-"/>
            </a:pPr>
            <a:endParaRPr lang="ru-RU" sz="2400" b="1" dirty="0"/>
          </a:p>
        </p:txBody>
      </p:sp>
      <p:pic>
        <p:nvPicPr>
          <p:cNvPr id="2050" name="Picture 2" descr="C:\Documents and Settings\Школа\Рабочий стол\rebenok_boitsa_pap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08720"/>
            <a:ext cx="3725442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3050"/>
            <a:ext cx="4104456" cy="149976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Общение должно быть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772816"/>
            <a:ext cx="3960440" cy="4353347"/>
          </a:xfrm>
        </p:spPr>
        <p:txBody>
          <a:bodyPr/>
          <a:lstStyle/>
          <a:p>
            <a:r>
              <a:rPr lang="ru-RU" sz="3200" b="1" dirty="0" smtClean="0"/>
              <a:t>мягким, 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спокойным, 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без эмоциональных всплесков  </a:t>
            </a:r>
            <a:endParaRPr lang="ru-RU" sz="3200" b="1" dirty="0"/>
          </a:p>
        </p:txBody>
      </p:sp>
      <p:pic>
        <p:nvPicPr>
          <p:cNvPr id="1026" name="Picture 2" descr="C:\Documents and Settings\Школа\Рабочий стол\5900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48680"/>
            <a:ext cx="3610744" cy="43328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42918"/>
            <a:ext cx="7546032" cy="1705962"/>
          </a:xfrm>
        </p:spPr>
        <p:txBody>
          <a:bodyPr/>
          <a:lstStyle/>
          <a:p>
            <a:pPr algn="r"/>
            <a:r>
              <a:rPr lang="ru-RU" sz="3600" b="1" dirty="0" smtClean="0">
                <a:latin typeface="Mistral" pitchFamily="66" charset="0"/>
              </a:rPr>
              <a:t/>
            </a:r>
            <a:br>
              <a:rPr lang="ru-RU" sz="3600" b="1" dirty="0" smtClean="0">
                <a:latin typeface="Mistral" pitchFamily="66" charset="0"/>
              </a:rPr>
            </a:br>
            <a:r>
              <a:rPr lang="ru-RU" sz="3600" b="1" dirty="0" smtClean="0">
                <a:latin typeface="Mistral" pitchFamily="66" charset="0"/>
              </a:rPr>
              <a:t>«Дети святы и чисты. Нельзя делать их игрушкою своего настроения…»</a:t>
            </a:r>
            <a:r>
              <a:rPr lang="ru-RU" sz="4800" b="1" dirty="0" smtClean="0">
                <a:latin typeface="Mistral" pitchFamily="66" charset="0"/>
              </a:rPr>
              <a:t/>
            </a:r>
            <a:br>
              <a:rPr lang="ru-RU" sz="4800" b="1" dirty="0" smtClean="0">
                <a:latin typeface="Mistral" pitchFamily="66" charset="0"/>
              </a:rPr>
            </a:br>
            <a:r>
              <a:rPr lang="ru-RU" sz="2400" dirty="0" smtClean="0"/>
              <a:t>А. П. Чехов</a:t>
            </a:r>
            <a:endParaRPr lang="ru-RU" sz="2400" dirty="0"/>
          </a:p>
        </p:txBody>
      </p:sp>
      <p:pic>
        <p:nvPicPr>
          <p:cNvPr id="1026" name="Picture 2" descr="C:\Documents and Settings\Школа\Рабочий стол\chehov-photo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708920"/>
            <a:ext cx="2136300" cy="299794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Следует избегать: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40768"/>
            <a:ext cx="3898776" cy="4785395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b="1" dirty="0" smtClean="0"/>
              <a:t>– проявления чрезмерной жалости и вседозволенности; </a:t>
            </a:r>
            <a:br>
              <a:rPr lang="ru-RU" sz="2400" b="1" dirty="0" smtClean="0"/>
            </a:br>
            <a:endParaRPr lang="ru-RU" sz="2400" b="1" dirty="0" smtClean="0"/>
          </a:p>
          <a:p>
            <a:r>
              <a:rPr lang="ru-RU" sz="2400" b="1" dirty="0" smtClean="0"/>
              <a:t>– постановки завышенных требований, которые ребёнок не в состоянии выполнить </a:t>
            </a:r>
          </a:p>
          <a:p>
            <a:endParaRPr lang="ru-RU" sz="1800" b="1" dirty="0"/>
          </a:p>
        </p:txBody>
      </p:sp>
      <p:pic>
        <p:nvPicPr>
          <p:cNvPr id="1026" name="Picture 2" descr="C:\Documents and Settings\Школа\Рабочий стол\picture-1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060848"/>
            <a:ext cx="4680520" cy="3443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Упражнения-игры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Documents and Settings\Школа\Рабочий стол\psiho_giper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1201"/>
            <a:ext cx="5941243" cy="360803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690864" cy="1162050"/>
          </a:xfrm>
        </p:spPr>
        <p:txBody>
          <a:bodyPr/>
          <a:lstStyle/>
          <a:p>
            <a:r>
              <a:rPr lang="ru-RU" sz="2800" dirty="0" smtClean="0"/>
              <a:t>Пульт от телевизора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40768"/>
            <a:ext cx="4330824" cy="4785395"/>
          </a:xfrm>
        </p:spPr>
        <p:txBody>
          <a:bodyPr/>
          <a:lstStyle/>
          <a:p>
            <a:endParaRPr lang="ru-RU" sz="1800" dirty="0" smtClean="0"/>
          </a:p>
          <a:p>
            <a:r>
              <a:rPr lang="ru-RU" sz="2400" dirty="0" smtClean="0"/>
              <a:t>Договоритесь с малышом, что как только вы нажмёте ему на нос, он сразу “выключится”. Можно расширить эту идею, нарисовав пульт управления (или используйте ненужный пульт от телевизора).  </a:t>
            </a:r>
          </a:p>
          <a:p>
            <a:endParaRPr lang="ru-RU" sz="1600" dirty="0"/>
          </a:p>
        </p:txBody>
      </p:sp>
      <p:pic>
        <p:nvPicPr>
          <p:cNvPr id="3074" name="Picture 2" descr="C:\Documents and Settings\Школа\Рабочий стол\te_1283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041" y="980728"/>
            <a:ext cx="3576762" cy="3576762"/>
          </a:xfrm>
          <a:prstGeom prst="rect">
            <a:avLst/>
          </a:prstGeom>
          <a:noFill/>
        </p:spPr>
      </p:pic>
      <p:pic>
        <p:nvPicPr>
          <p:cNvPr id="2051" name="Picture 3" descr="C:\Documents and Settings\Школа\Рабочий стол\1582303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941168"/>
            <a:ext cx="952269" cy="6480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1295</TotalTime>
  <Words>407</Words>
  <Application>Microsoft Office PowerPoint</Application>
  <PresentationFormat>Экран (4:3)</PresentationFormat>
  <Paragraphs>78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10069046</vt:lpstr>
      <vt:lpstr>Работа с родителями гиперактивного ребёнка (Рекомендации родителям) </vt:lpstr>
      <vt:lpstr>Презентация PowerPoint</vt:lpstr>
      <vt:lpstr>Презентация PowerPoint</vt:lpstr>
      <vt:lpstr>Нельзя</vt:lpstr>
      <vt:lpstr>Общение должно быть</vt:lpstr>
      <vt:lpstr> «Дети святы и чисты. Нельзя делать их игрушкою своего настроения…» А. П. Чехов</vt:lpstr>
      <vt:lpstr>Следует избегать: </vt:lpstr>
      <vt:lpstr> Упражнения-игры  </vt:lpstr>
      <vt:lpstr>Пульт от телевизора</vt:lpstr>
      <vt:lpstr>   Тигр на охоте</vt:lpstr>
      <vt:lpstr>Дельфин</vt:lpstr>
      <vt:lpstr>Колокольчик</vt:lpstr>
      <vt:lpstr>Закрываем глазки</vt:lpstr>
      <vt:lpstr>Сложное движение</vt:lpstr>
      <vt:lpstr>Листочек</vt:lpstr>
      <vt:lpstr>Обнималки</vt:lpstr>
      <vt:lpstr> Игра с мешочком</vt:lpstr>
      <vt:lpstr>Вопрос на засыпку</vt:lpstr>
      <vt:lpstr>Презентация PowerPoint</vt:lpstr>
      <vt:lpstr>Родители!</vt:lpstr>
    </vt:vector>
  </TitlesOfParts>
  <Company>URTISI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ASUS_X50SL</cp:lastModifiedBy>
  <cp:revision>206</cp:revision>
  <dcterms:created xsi:type="dcterms:W3CDTF">2011-08-18T13:52:20Z</dcterms:created>
  <dcterms:modified xsi:type="dcterms:W3CDTF">2023-05-16T11:13:28Z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