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72" r:id="rId9"/>
    <p:sldId id="261" r:id="rId10"/>
    <p:sldId id="268" r:id="rId11"/>
    <p:sldId id="273" r:id="rId12"/>
    <p:sldId id="274" r:id="rId13"/>
    <p:sldId id="264" r:id="rId14"/>
    <p:sldId id="263" r:id="rId15"/>
    <p:sldId id="269" r:id="rId16"/>
    <p:sldId id="275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9900"/>
    <a:srgbClr val="FFFF99"/>
    <a:srgbClr val="66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E4BFED16-20FF-4D25-BE89-A70CF532F793}" type="datetime1">
              <a:rPr lang="ru-RU"/>
              <a:pPr/>
              <a:t>17.05.2023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 lang="ru-RU"/>
              <a:pPr/>
              <a:t>17.05.2023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 lang="ru-RU"/>
              <a:pPr/>
              <a:t>17.05.2023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 lang="ru-RU"/>
              <a:pPr/>
              <a:t>17.05.2023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4F2EA6C9-1718-48C7-805D-6A3617E9F5D0}" type="datetime1">
              <a:rPr lang="ru-RU"/>
              <a:pPr/>
              <a:t>17.05.2023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 lang="ru-RU"/>
              <a:pPr/>
              <a:t>17.05.2023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 lang="ru-RU"/>
              <a:pPr/>
              <a:t>17.05.2023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 lang="ru-RU"/>
              <a:pPr/>
              <a:t>17.05.2023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 lang="ru-RU"/>
              <a:pPr/>
              <a:t>17.05.2023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B2945AE-CC9C-46E0-A3F7-7AE51920CE85}" type="datetime1">
              <a:rPr lang="ru-RU"/>
              <a:pPr/>
              <a:t>17.05.2023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5AC13F5E-AA95-4998-9B70-2E5CEC66FD9C}" type="datetime1">
              <a:rPr lang="ru-RU"/>
              <a:pPr/>
              <a:t>17.05.2023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AA2D-5437-4499-B005-9B37D096D43E}" type="datetime1">
              <a:rPr lang="ru-RU"/>
              <a:pPr/>
              <a:t>17.05.2023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yandex.ru/yandsearch?like=http://www.design-warez.ru/uploads/posts/2009-06/thumbs/1244380740_183de7d18362.jpeg&amp;text=%D0%BA%D0%B0%D1%80%D1%82%D0%B8%D0%BD%D0%BA%D0%B0%20%D0%B1%D0%B5%D0%B3%D0%B5%D0%BC%D0%BE%D1%82%D0%B8%D0%BA%D0%B0&amp;pos=0&amp;uinfo=sw-1318-sh-775-fw-1276-fh-569-pd-1&amp;rpt=simage&amp;img_url=http://www.design-warez.ru/uploads/posts/2009-06/thumbs/1244380740_183de7d18362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ages.yandex.ru/yandsearch?p=4&amp;text=%D0%BA%D0%B0%D1%80%D1%82%D0%B8%D0%BD%D0%BA%D0%B0%20%D0%B2%D0%BE%D0%BB%D0%BA%D0%B0%20%D0%B4%D0%BB%D1%8F%20%D0%B4%D0%B5%D1%82%D0%B5%D0%B9&amp;pos=130&amp;uinfo=sw-1318-sh-775-fw-1093-fh-569-pd-1&amp;rpt=simage&amp;img_url=http://www.lenagold.ru/fon/clipart/v/volk/volk0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yandex.ru/yandsearch?source=wiz&amp;uinfo=sw-1318-sh-775-fw-1093-fh-569-pd-1&amp;p=1&amp;text=%D0%BA%D0%B0%D1%80%D1%82%D0%B8%D0%BD%D0%BA%D0%B0%20%D0%B7%D0%B0%D0%B9%D1%87%D0%B8%D0%BA%20%D0%B8%20%D1%81%D0%BE%D0%B1%D0%B0%D0%BA%D0%B0%20%D0%B8%D0%B7%20%D0%BC%D1%83%D0%BB%D1%8C%D1%82%D0%B8%D0%BA%D0%B0&amp;noreask=1&amp;pos=32&amp;rpt=simage&amp;lr=10898&amp;img_url=http://img0.liveinternet.ru/images/attach/c/3/76/119/76119236_large_9.pn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mages.yandex.ru/yandsearch?like=http://akartinki.narod.ru/2/ANIMASHKI56.gif&amp;text=%D0%BA%D0%B0%D1%80%D1%82%D0%B8%D0%BD%D0%BA%D0%B0%20%D0%B5%D0%B6%D0%B8%D0%BA%D0%B0&amp;pos=21&amp;uinfo=sw-1318-sh-775-fw-1276-fh-569-pd-1&amp;rpt=simage&amp;img_url=http://cdn-pus-1.pinme.ru/photos/d149be23977bddb2a8484030b2569367_t.gi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like=http://cs22.babysfera.ru/d/e/1/6/47129796.86881050.jpeg&amp;text=%D0%BA%D0%B0%D1%80%D1%82%D0%B8%D0%BD%D0%BA%D0%B0%20%D0%B7%D0%B0%D1%81%D1%8B%D0%BF%D0%B0%D0%BD%D0%B8%D1%8F%20%D0%BC%D0%B0%D0%BB%D1%8B%D1%88%D0%B0&amp;pos=1&amp;uinfo=sw-1318-sh-775-fw-1276-fh-569-pd-1&amp;rpt=simage&amp;img_url=http://www.stihi.ru/pics/2010/01/11/840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ages.yandex.ru/yandsearch?source=wiz&amp;text=%D0%BA%D0%B0%D1%80%D1%82%D0%B8%D0%BD%D0%BA%D0%B0%20%D1%81%D0%BE%D0%BB%D0%BD%D1%8B%D1%88%D0%BA%D0%B0%20%D1%81%20%D1%83%D0%BB%D1%8B%D0%B1%D0%BA%D0%BE%D0%B9&amp;noreask=1&amp;pos=13&amp;rpt=simage&amp;lr=10898&amp;uinfo=sw-1318-sh-775-fw-1093-fh-569-pd-1&amp;img_url=http://static.ngs.ru/forum/avatar/34f071db287344643ec4b8e71b6f2b5a_134753906464.gi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ages.yandex.ru/yandsearch?text=%D0%BA%D0%B0%D1%80%D1%82%D0%B8%D0%BD%D0%BA%D0%B0%20%D0%B2%D0%B5%D1%82%D1%80%D0%B0,%20%D0%BA%D0%BE%D1%82%D0%BE%D1%80%D1%8B%D0%B9%20%D0%B4%D1%83%D0%B5%D1%82&amp;pos=7&amp;uinfo=sw-1318-sh-775-fw-1093-fh-569-pd-1&amp;rpt=simage&amp;img_url=http://s17.rimg.info/54d899280339cc56eae43ceeeee5c72f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images.yandex.ru/yandsearch?text=%D0%BA%D0%B0%D1%80%D1%82%D0%B8%D0%BD%D0%BA%D0%B0%20%D1%81%D0%BE%D1%80%D0%BE%D0%BA%D0%B8-%D0%B2%D0%BE%D1%80%D0%BE%D0%BD%D1%8B%20%D0%B8%D0%B7%20%D0%BC%D1%83%D0%BB%D1%8C%D1%82%D0%B8%D0%BA%D0%B0&amp;pos=1&amp;uinfo=sw-1318-sh-775-fw-1093-fh-569-pd-1&amp;rpt=simage&amp;img_url=http://img-fotki.yandex.ru/get/6004/ladyo2004.15d/0_55188_1b1da285_S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ages.yandex.ru/yandsearch?p=1&amp;text=%D0%BA%D0%B0%D1%80%D1%82%D0%B8%D0%BD%D0%BA%D0%B0%20%D0%B1%D0%B0%D0%B1%D0%BE%D1%87%D0%BA%D0%B8%20%D0%B8%D0%B7%20%D0%BC%D1%83%D0%BB%D1%8C%D1%82%D0%B8%D0%BA%D0%B0&amp;pos=41&amp;uinfo=sw-1318-sh-775-fw-1093-fh-569-pd-1&amp;rpt=simage&amp;img_url=http://s60.radikal.ru/i169/1006/00/62d757d4a2b7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66429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7030A0">
                    <a:alpha val="90000"/>
                  </a:srgbClr>
                </a:solidFill>
                <a:effectLst/>
              </a:rPr>
              <a:t>Релаксационные игры как способ снятия психоэмоционального напряжения у детей раннего </a:t>
            </a:r>
            <a: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  <a:t>возраста</a:t>
            </a:r>
            <a:r>
              <a:rPr lang="ru-RU" sz="3600" dirty="0">
                <a:solidFill>
                  <a:srgbClr val="7030A0">
                    <a:alpha val="90000"/>
                  </a:srgbClr>
                </a:solidFill>
                <a:effectLst/>
              </a:rPr>
              <a:t/>
            </a:r>
            <a:br>
              <a:rPr lang="ru-RU" sz="3600" dirty="0">
                <a:solidFill>
                  <a:srgbClr val="7030A0">
                    <a:alpha val="90000"/>
                  </a:srgbClr>
                </a:solidFill>
                <a:effectLst/>
              </a:rPr>
            </a:br>
            <a:endParaRPr lang="ru-RU" sz="3600" dirty="0">
              <a:solidFill>
                <a:srgbClr val="7030A0">
                  <a:alpha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4293096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Материал подготовлен  </a:t>
            </a:r>
          </a:p>
          <a:p>
            <a:pPr algn="r"/>
            <a:r>
              <a:rPr lang="ru-RU" sz="2000" b="1" dirty="0" smtClean="0"/>
              <a:t>педагогами-психологами</a:t>
            </a:r>
            <a:endParaRPr lang="ru-RU" sz="2000" b="1" dirty="0"/>
          </a:p>
          <a:p>
            <a:pPr algn="r"/>
            <a:r>
              <a:rPr lang="ru-RU" sz="2000" b="1" dirty="0" smtClean="0"/>
              <a:t>Мартыновой А.М., </a:t>
            </a:r>
            <a:r>
              <a:rPr lang="ru-RU" sz="2000" b="1" dirty="0" err="1" smtClean="0"/>
              <a:t>Трандиной</a:t>
            </a:r>
            <a:r>
              <a:rPr lang="ru-RU" sz="2000" b="1" dirty="0" smtClean="0"/>
              <a:t> О. П.</a:t>
            </a:r>
            <a:endParaRPr lang="ru-RU" sz="20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357166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Консультация для родителей </a:t>
            </a:r>
            <a:endParaRPr kumimoji="0" lang="ru-RU" sz="36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effectLst>
                <a:innerShdw blurRad="38100">
                  <a:schemeClr val="tx1">
                    <a:lumMod val="85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3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980728"/>
            <a:ext cx="8352928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ru-RU" b="1" i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</a:t>
            </a:r>
            <a:r>
              <a:rPr lang="ru-RU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развитие диафрагмального типа дыхания, стабилизация психоэмоционального состояния.</a:t>
            </a:r>
          </a:p>
          <a:p>
            <a:endParaRPr lang="ru-RU" dirty="0"/>
          </a:p>
        </p:txBody>
      </p:sp>
      <p:pic>
        <p:nvPicPr>
          <p:cNvPr id="5" name="Объект 4" descr="http://img1.liveinternet.ru/images/attach/c/7/95/51/95051379_large_09097bf6e9abbd411550f557144158f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1944216" cy="29950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8245424" cy="5047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Содержание: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упражнение делают лежа.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Положите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ладонь на живот и почувствуйте, как живот поднимается, когда мы делаем вдох, и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опускается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когда мы делаем выдох. </a:t>
            </a:r>
          </a:p>
          <a:p>
            <a:pPr marL="711200">
              <a:lnSpc>
                <a:spcPct val="120000"/>
              </a:lnSpc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Бегемотики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лежали,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711200">
              <a:lnSpc>
                <a:spcPct val="120000"/>
              </a:lnSpc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Бегемотики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дышали.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711200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То животик Поднимается (вдох),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711200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То животик опускается (выдох).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711200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Сели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бегемотики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711200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Потрогали животики: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711200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То животик поднимается (вдох),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711200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То животик опускается (выдох).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диафрагмы должна восприниматься ребенком и зрительно, и тактильно.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Положим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живот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любую небольшую игрушку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например рыбку, и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посмотрите,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как она поднимается, когда мы делаем вдох, и опускается, когда мы делаем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выдох.</a:t>
            </a:r>
            <a:endParaRPr lang="ru-RU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Игра:  «Дышим животиком»</a:t>
            </a:r>
          </a:p>
        </p:txBody>
      </p:sp>
    </p:spTree>
    <p:extLst>
      <p:ext uri="{BB962C8B-B14F-4D97-AF65-F5344CB8AC3E}">
        <p14:creationId xmlns:p14="http://schemas.microsoft.com/office/powerpoint/2010/main" val="18852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80919" cy="5184576"/>
          </a:xfrm>
          <a:solidFill>
            <a:srgbClr val="FFFF99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/>
          <a:p>
            <a:pPr marL="82550" indent="20638" algn="just">
              <a:lnSpc>
                <a:spcPct val="210000"/>
              </a:lnSpc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Брюшное дыхание —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противострессовое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оно способствует уменьшению тревоги, возбуждения, вспышек отрицательных эмоций, приводит к общему расслаблению. Срабатывает универсальный защитный механизм, заложенный природой в нашей нервной системе: замедление ритма различных физиологических и психических процессов способствует достижению более спокойного и уравновешенного состояния. Такое дыхание поможет ребенку быстрее уснуть после разнообразных ярких впечатлений, полученных в течение дня.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Помните: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08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000" dirty="0" smtClean="0">
                <a:solidFill>
                  <a:srgbClr val="7030A0"/>
                </a:solidFill>
              </a:rPr>
              <a:t>Игры с предметами (прищепками, массажными мячиками)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239000" cy="4162401"/>
          </a:xfrm>
          <a:solidFill>
            <a:srgbClr val="FFFF99"/>
          </a:solidFill>
          <a:ln>
            <a:solidFill>
              <a:srgbClr val="FF9900"/>
            </a:solidFill>
          </a:ln>
        </p:spPr>
        <p:txBody>
          <a:bodyPr>
            <a:normAutofit/>
          </a:bodyPr>
          <a:lstStyle/>
          <a:p>
            <a:pPr marL="82550" indent="20638" algn="just">
              <a:buClr>
                <a:srgbClr val="003300"/>
              </a:buClr>
              <a:buNone/>
            </a:pPr>
            <a:endParaRPr lang="ru-RU" sz="1000" dirty="0" smtClean="0"/>
          </a:p>
          <a:p>
            <a:pPr marL="82550" indent="20638" algn="just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«Зайчик и собака;</a:t>
            </a:r>
          </a:p>
          <a:p>
            <a:pPr marL="82550" indent="20638" algn="just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«Мамин помощник»;</a:t>
            </a:r>
          </a:p>
          <a:p>
            <a:pPr marL="82550" indent="20638" algn="just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Ира  «Серый волк»;</a:t>
            </a:r>
          </a:p>
          <a:p>
            <a:pPr marL="82550" indent="20638" algn="just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 «Колючий ежик».</a:t>
            </a:r>
          </a:p>
          <a:p>
            <a:pPr marL="82550" lvl="0" indent="20638" algn="just">
              <a:lnSpc>
                <a:spcPct val="210000"/>
              </a:lnSpc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 indent="20638" algn="just"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19.ryxi.com/98/20/2098/86/5186/volk02.png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9051"/>
            <a:ext cx="2344618" cy="15415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7488832" cy="532859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Содержание: 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Взрослый показывает детям прищепки 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рассказывает о предназначении их в быту, предлагает поиграть с ними – показывает, как тремя пальчиками можно прицепить 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прищепку 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 краю 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юбки, 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сопровождая действия словами:</a:t>
            </a:r>
          </a:p>
          <a:p>
            <a:pPr marL="711200" indent="0" algn="just">
              <a:spcBef>
                <a:spcPts val="600"/>
              </a:spcBef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Наша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мамочка устала, </a:t>
            </a:r>
          </a:p>
          <a:p>
            <a:pPr marL="711200" indent="0" algn="just">
              <a:spcBef>
                <a:spcPts val="600"/>
              </a:spcBef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Всю одежду постирала, </a:t>
            </a:r>
          </a:p>
          <a:p>
            <a:pPr marL="711200" indent="0" algn="just">
              <a:spcBef>
                <a:spcPts val="600"/>
              </a:spcBef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Милой маме помогу, </a:t>
            </a:r>
          </a:p>
          <a:p>
            <a:pPr marL="711200" indent="0" algn="just">
              <a:spcBef>
                <a:spcPts val="600"/>
              </a:spcBef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Все прищепки соберу.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(Дети повторяют текст и движения за педагогом.)</a:t>
            </a:r>
            <a:endParaRPr lang="ru-RU" sz="18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Затем 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зрослый показывает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как прищепка может открывать и закрывать «ротик». Далее прищепка «превращается» в волка:</a:t>
            </a:r>
            <a:r>
              <a:rPr lang="ru-RU" sz="19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12800" indent="0" algn="just">
              <a:spcBef>
                <a:spcPts val="600"/>
              </a:spcBef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Серый волк – зубами щелк. </a:t>
            </a:r>
          </a:p>
          <a:p>
            <a:pPr marL="812800" indent="0" algn="just">
              <a:spcBef>
                <a:spcPts val="600"/>
              </a:spcBef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Не боимся тебя, волк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812800" indent="0">
              <a:spcBef>
                <a:spcPts val="60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Дети повторяют текст и движения за педагогом.)</a:t>
            </a:r>
            <a:endParaRPr lang="ru-RU" sz="1800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12800" indent="0" algn="just">
              <a:spcBef>
                <a:spcPts val="600"/>
              </a:spcBef>
              <a:buNone/>
            </a:pP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Игры:  «Мамин помощник», «Серый волк»</a:t>
            </a:r>
          </a:p>
        </p:txBody>
      </p:sp>
    </p:spTree>
    <p:extLst>
      <p:ext uri="{BB962C8B-B14F-4D97-AF65-F5344CB8AC3E}">
        <p14:creationId xmlns:p14="http://schemas.microsoft.com/office/powerpoint/2010/main" val="41629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gif-and-jpeg.ru/d/63177-2/mult309.jpg">
            <a:hlinkClick r:id="rId2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3" r="95993">
                        <a14:foregroundMark x1="90244" y1="54093" x2="90244" y2="54093"/>
                        <a14:foregroundMark x1="91986" y1="62119" x2="91986" y2="62119"/>
                        <a14:foregroundMark x1="91986" y1="68379" x2="91115" y2="70144"/>
                        <a14:foregroundMark x1="84669" y1="54575" x2="84669" y2="54575"/>
                        <a14:foregroundMark x1="83449" y1="68860" x2="83449" y2="68860"/>
                        <a14:foregroundMark x1="78397" y1="72552" x2="78397" y2="72552"/>
                        <a14:foregroundMark x1="76481" y1="68860" x2="76481" y2="68860"/>
                        <a14:foregroundMark x1="70209" y1="63724" x2="70209" y2="63724"/>
                        <a14:foregroundMark x1="26829" y1="43981" x2="26829" y2="43981"/>
                        <a14:foregroundMark x1="30139" y1="43981" x2="30139" y2="43981"/>
                        <a14:foregroundMark x1="32753" y1="40610" x2="32753" y2="40610"/>
                        <a14:foregroundMark x1="35540" y1="39005" x2="35540" y2="39005"/>
                        <a14:foregroundMark x1="43206" y1="31461" x2="43206" y2="31461"/>
                        <a14:foregroundMark x1="50174" y1="37239" x2="50174" y2="37239"/>
                        <a14:foregroundMark x1="68293" y1="33868" x2="68293" y2="33868"/>
                        <a14:foregroundMark x1="71080" y1="41091" x2="71080" y2="41091"/>
                        <a14:foregroundMark x1="63763" y1="43981" x2="63763" y2="43981"/>
                        <a14:foregroundMark x1="67944" y1="47030" x2="67944" y2="47030"/>
                        <a14:foregroundMark x1="52439" y1="50401" x2="52439" y2="50401"/>
                        <a14:foregroundMark x1="58711" y1="86517" x2="58711" y2="86517"/>
                        <a14:foregroundMark x1="58362" y1="65008" x2="58362" y2="65008"/>
                        <a14:foregroundMark x1="66899" y1="77207" x2="66899" y2="77207"/>
                        <a14:foregroundMark x1="71603" y1="79294" x2="71603" y2="79294"/>
                        <a14:foregroundMark x1="75261" y1="89888" x2="75261" y2="89888"/>
                        <a14:foregroundMark x1="77875" y1="86838" x2="77875" y2="86838"/>
                        <a14:foregroundMark x1="31882" y1="15891" x2="31882" y2="15891"/>
                        <a14:foregroundMark x1="33798" y1="11717" x2="33798" y2="11717"/>
                        <a14:foregroundMark x1="33275" y1="9631" x2="33275" y2="9631"/>
                        <a14:foregroundMark x1="36063" y1="4173" x2="36063" y2="4173"/>
                        <a14:foregroundMark x1="36063" y1="6260" x2="36063" y2="6260"/>
                        <a14:foregroundMark x1="36063" y1="6581" x2="36063" y2="6581"/>
                        <a14:backgroundMark x1="32404" y1="17175" x2="32404" y2="17175"/>
                        <a14:backgroundMark x1="33275" y1="12039" x2="33275" y2="1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4941" y="1700808"/>
            <a:ext cx="2389059" cy="2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84887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Содержание: 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взрослый рассказывает известное стихотворение и выполняет действие с прищепкой.</a:t>
            </a:r>
            <a:endParaRPr lang="ru-RU" sz="8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Раз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два, три, четыре, пять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 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Пальцы </a:t>
            </a:r>
            <a:r>
              <a:rPr lang="ru-RU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левой руки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показывают  «</a:t>
            </a:r>
            <a:r>
              <a:rPr lang="ru-RU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зайчика»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Вышел зайчик погулять.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Вдруг охотник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выбегает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Правая </a:t>
            </a:r>
            <a:r>
              <a:rPr lang="ru-RU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рука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открывает </a:t>
            </a:r>
            <a:r>
              <a:rPr lang="ru-RU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закрывает прищепку,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И собаку выпускает.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изображая</a:t>
            </a:r>
            <a:r>
              <a:rPr lang="ru-RU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как лает собака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8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Собака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злая лает,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Зайчик убегает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                        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Левая </a:t>
            </a:r>
            <a:r>
              <a:rPr lang="ru-RU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рука убирается за 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спину</a:t>
            </a:r>
            <a:endParaRPr lang="ru-RU" sz="1800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0789" y="1196752"/>
            <a:ext cx="8424936" cy="740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dirty="0">
              <a:ln w="1143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3173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800"/>
              </a:spcBef>
            </a:pPr>
            <a:r>
              <a:rPr lang="ru-RU" sz="2400" b="1" i="1" dirty="0">
                <a:solidFill>
                  <a:srgbClr val="003300"/>
                </a:solidFill>
              </a:rPr>
              <a:t>Цель</a:t>
            </a:r>
            <a:r>
              <a:rPr lang="ru-RU" sz="2400" b="1" dirty="0">
                <a:solidFill>
                  <a:srgbClr val="003300"/>
                </a:solidFill>
              </a:rPr>
              <a:t>: снять напряжение, развить мелкую моторику рук, развить коммуникативную функцию речи.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Игра:  «Зайчик и собака»</a:t>
            </a:r>
          </a:p>
        </p:txBody>
      </p:sp>
    </p:spTree>
    <p:extLst>
      <p:ext uri="{BB962C8B-B14F-4D97-AF65-F5344CB8AC3E}">
        <p14:creationId xmlns:p14="http://schemas.microsoft.com/office/powerpoint/2010/main" val="3958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920" cy="740786"/>
          </a:xfrm>
        </p:spPr>
        <p:txBody>
          <a:bodyPr/>
          <a:lstStyle/>
          <a:p>
            <a:pPr lvl="0" algn="just"/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2400" i="1" dirty="0">
                <a:solidFill>
                  <a:srgbClr val="003300"/>
                </a:solidFill>
                <a:effectLst/>
              </a:rPr>
              <a:t>Цель</a:t>
            </a:r>
            <a:r>
              <a:rPr lang="ru-RU" sz="2400" dirty="0">
                <a:solidFill>
                  <a:srgbClr val="003300"/>
                </a:solidFill>
                <a:effectLst/>
              </a:rPr>
              <a:t>: развитие мелкой моторики и координации движений, стимуляция речевой активности. 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608512"/>
          </a:xfrm>
        </p:spPr>
        <p:txBody>
          <a:bodyPr>
            <a:noAutofit/>
          </a:bodyPr>
          <a:lstStyle/>
          <a:p>
            <a:pPr marL="82550" indent="20638" algn="just">
              <a:lnSpc>
                <a:spcPct val="120000"/>
              </a:lnSpc>
              <a:buNone/>
            </a:pPr>
            <a:r>
              <a:rPr lang="ru-RU" sz="17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Содержание: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вашей ладони появляется необычный шарик. Вместе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 детьми вы </a:t>
            </a:r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внимательно рассматриваете его. Оказывается, что он похож на ежика. Аккуратно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кладете </a:t>
            </a:r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шарик на ладонь ребенка, прокатываете "ежика" по каждому пальчику, начиная с большого пальца ведущей руки, и чуть дольше задерживаетесь на подушечке каждого  пальчика. </a:t>
            </a:r>
            <a:r>
              <a:rPr lang="ru-RU" sz="17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Массирующие движения следует выполнять в направлении от периферии к центру. Действия сопровождайте стихами: </a:t>
            </a:r>
            <a:endParaRPr lang="ru-RU" sz="1700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6575" indent="-71438" algn="just">
              <a:spcBef>
                <a:spcPts val="60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Дай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ладошечку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; моя крошечка,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536575" indent="-71438">
              <a:spcBef>
                <a:spcPts val="60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Я поглажу тебя по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ладошечке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536575" indent="-71438">
              <a:spcBef>
                <a:spcPts val="60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Ходит-бродит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вдоль дорожек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536575" indent="-71438">
              <a:spcBef>
                <a:spcPts val="60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Весь в колючках серый ежик,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536575" indent="-71438">
              <a:spcBef>
                <a:spcPts val="60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Ищет ягодки-грибочки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536575" indent="-71438">
              <a:spcBef>
                <a:spcPts val="60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сыночка и для дочки.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700" dirty="0"/>
          </a:p>
        </p:txBody>
      </p:sp>
      <p:pic>
        <p:nvPicPr>
          <p:cNvPr id="5" name="Рисунок 4" descr="http://crosti.ru/patterns/00/03/7a/b964eca3be/picture_mirror.jpg">
            <a:hlinkClick r:id="rId2"/>
          </p:cNvPr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2808312" cy="2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Игры:  «Колючий ежик»</a:t>
            </a:r>
          </a:p>
        </p:txBody>
      </p:sp>
    </p:spTree>
    <p:extLst>
      <p:ext uri="{BB962C8B-B14F-4D97-AF65-F5344CB8AC3E}">
        <p14:creationId xmlns:p14="http://schemas.microsoft.com/office/powerpoint/2010/main" val="18604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628800"/>
            <a:ext cx="8280919" cy="3888432"/>
          </a:xfrm>
          <a:prstGeom prst="rect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Самомассаж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кисти развивает мускулатуру пальцев рук, рефлекторно стимулирует соответствующие зоны коры головного мозга, помогает нормализовать состояние нервной системы, оказывая наряду с успокаивающим еще и </a:t>
            </a:r>
            <a:r>
              <a:rPr lang="ru-RU" sz="2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общеоздоровительный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эффект. Воздействие на кисти рук оказывает, в свою очередь, воздействие на состояния мозга, а соответственно, и на общее состояние организма.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Помните: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352928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Игры –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усыпплялки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», колыбельные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1124744"/>
            <a:ext cx="8208912" cy="4824536"/>
          </a:xfrm>
          <a:prstGeom prst="rect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663300"/>
                </a:solidFill>
              </a:rPr>
              <a:t>	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Такие игры оберегают от чрезмерных впечатлений и эмоций, накопленных за день, успокаивают. Спокойная мелодия колыбельной способствует замедлению пульса, расширению сосудов, упорядочиванию мозговых ритмов.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	Необходимо сопровождать «</a:t>
            </a:r>
            <a:r>
              <a:rPr lang="ru-RU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усыплялку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» или колыбельную поглаживаниями ручек, ножек, спинки, волос, лба и бровей. Все эти действия нужны для того, чтобы выработать у детей условный рефлекс на засыпание. Если это делать правильно, то дети буквально на глазах расслабляются и быстро отходят ко сну. И сам  сон у малыша будет спокойный и продолжительный.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	Колыбельные не обязательно петь, можно задушевно и ласково проговаривать слова, нашептывать.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021.radikal.ru/1104/e4/279f27192cec.jpg">
            <a:hlinkClick r:id="rId2"/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8004" y="3212976"/>
            <a:ext cx="4212468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085" y="1916832"/>
            <a:ext cx="7795964" cy="401838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Содержание: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ребенок лежит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кровати,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взрослый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нежным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голосом начинает напевать, сопровождая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поглаживаниями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слова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колыбельной. Повторяет несколько раз, пока все дети не получат нежное поглаживание от него.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Нашим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пальчикам спать пора,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Нашим ручкам спать пора,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Нашим глазкам спать пора,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 волосикам спать пора.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Нашим ножкам спать пора,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 животику спать пора,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Спинке тоже спать пора,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Лобику тоже спать пора.</a:t>
            </a:r>
          </a:p>
          <a:p>
            <a:pPr marL="261938" indent="0">
              <a:spcBef>
                <a:spcPts val="600"/>
              </a:spcBef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Малышам всем спать пора!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24744"/>
            <a:ext cx="8280920" cy="6687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>
                <a:solidFill>
                  <a:srgbClr val="003300"/>
                </a:solidFill>
              </a:rPr>
              <a:t>Цель</a:t>
            </a:r>
            <a:r>
              <a:rPr lang="ru-RU" sz="2400" dirty="0">
                <a:solidFill>
                  <a:srgbClr val="003300"/>
                </a:solidFill>
              </a:rPr>
              <a:t>: </a:t>
            </a:r>
            <a:r>
              <a:rPr lang="ru-RU" sz="2400" dirty="0" smtClean="0">
                <a:solidFill>
                  <a:srgbClr val="003300"/>
                </a:solidFill>
              </a:rPr>
              <a:t>    подготовить </a:t>
            </a:r>
            <a:r>
              <a:rPr lang="ru-RU" sz="2400" dirty="0">
                <a:solidFill>
                  <a:srgbClr val="003300"/>
                </a:solidFill>
              </a:rPr>
              <a:t>ко сну, снять напряжение с основных </a:t>
            </a:r>
            <a:endParaRPr lang="ru-RU" sz="2400" dirty="0" smtClean="0">
              <a:solidFill>
                <a:srgbClr val="00330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3300"/>
                </a:solidFill>
              </a:rPr>
              <a:t>мышечных </a:t>
            </a:r>
            <a:r>
              <a:rPr lang="ru-RU" sz="2400" dirty="0">
                <a:solidFill>
                  <a:srgbClr val="003300"/>
                </a:solidFill>
              </a:rPr>
              <a:t>групп тела малыша.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Игры:  «Малышам всем спать пора»</a:t>
            </a:r>
          </a:p>
        </p:txBody>
      </p:sp>
    </p:spTree>
    <p:extLst>
      <p:ext uri="{BB962C8B-B14F-4D97-AF65-F5344CB8AC3E}">
        <p14:creationId xmlns:p14="http://schemas.microsoft.com/office/powerpoint/2010/main" val="19605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portal.ru/sites/default/files/det_sad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179512" y="260648"/>
            <a:ext cx="1538059" cy="252028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992888" cy="5499992"/>
          </a:xfrm>
        </p:spPr>
        <p:txBody>
          <a:bodyPr>
            <a:normAutofit/>
          </a:bodyPr>
          <a:lstStyle/>
          <a:p>
            <a:pPr indent="20638" algn="just">
              <a:buNone/>
            </a:pPr>
            <a:r>
              <a:rPr lang="en-US" sz="2200" b="1" dirty="0" smtClean="0"/>
              <a:t>	</a:t>
            </a:r>
            <a:r>
              <a:rPr lang="ru-RU" sz="2200" b="1" dirty="0" smtClean="0">
                <a:solidFill>
                  <a:srgbClr val="003300"/>
                </a:solidFill>
              </a:rPr>
              <a:t>Маленькие </a:t>
            </a:r>
            <a:r>
              <a:rPr lang="ru-RU" sz="2200" b="1" dirty="0">
                <a:solidFill>
                  <a:srgbClr val="003300"/>
                </a:solidFill>
              </a:rPr>
              <a:t>дети нередко находятся в состоянии высокого психоэмоционального возбуждения. Виной тому может быть адаптационный стресс, кризис трех лет, усталость.</a:t>
            </a:r>
          </a:p>
          <a:p>
            <a:pPr indent="20638" algn="just">
              <a:buNone/>
            </a:pPr>
            <a:r>
              <a:rPr lang="en-US" sz="2200" b="1" dirty="0" smtClean="0">
                <a:solidFill>
                  <a:srgbClr val="003300"/>
                </a:solidFill>
              </a:rPr>
              <a:t>	</a:t>
            </a:r>
            <a:r>
              <a:rPr lang="ru-RU" sz="2200" b="1" dirty="0" smtClean="0">
                <a:solidFill>
                  <a:srgbClr val="003300"/>
                </a:solidFill>
              </a:rPr>
              <a:t>Я </a:t>
            </a:r>
            <a:r>
              <a:rPr lang="ru-RU" sz="2200" b="1" dirty="0">
                <a:solidFill>
                  <a:srgbClr val="003300"/>
                </a:solidFill>
              </a:rPr>
              <a:t>предлагаю Вашему вниманию релаксационные игры, которые помогут снять психоэмоциональное </a:t>
            </a:r>
            <a:r>
              <a:rPr lang="ru-RU" sz="2200" b="1" dirty="0" smtClean="0">
                <a:solidFill>
                  <a:srgbClr val="003300"/>
                </a:solidFill>
              </a:rPr>
              <a:t>напряжение </a:t>
            </a:r>
            <a:r>
              <a:rPr lang="ru-RU" sz="2200" b="1" dirty="0">
                <a:solidFill>
                  <a:srgbClr val="003300"/>
                </a:solidFill>
              </a:rPr>
              <a:t>у ребенка,  создать  у него положительные  эмоции, успокоят его, а также наладят сон. </a:t>
            </a:r>
          </a:p>
          <a:p>
            <a:pPr indent="20638" algn="just">
              <a:buNone/>
            </a:pPr>
            <a:r>
              <a:rPr lang="en-US" sz="2200" b="1" dirty="0" smtClean="0">
                <a:solidFill>
                  <a:srgbClr val="003300"/>
                </a:solidFill>
              </a:rPr>
              <a:t>	</a:t>
            </a:r>
            <a:r>
              <a:rPr lang="ru-RU" sz="2200" b="1" i="1" dirty="0" smtClean="0">
                <a:solidFill>
                  <a:srgbClr val="663300"/>
                </a:solidFill>
              </a:rPr>
              <a:t>Цель</a:t>
            </a:r>
            <a:r>
              <a:rPr lang="ru-RU" sz="2200" b="1" dirty="0" smtClean="0">
                <a:solidFill>
                  <a:srgbClr val="003300"/>
                </a:solidFill>
              </a:rPr>
              <a:t>: </a:t>
            </a:r>
            <a:r>
              <a:rPr lang="ru-RU" sz="2200" b="1" dirty="0">
                <a:solidFill>
                  <a:srgbClr val="003300"/>
                </a:solidFill>
              </a:rPr>
              <a:t>сохранение и укрепление психического здоровья детей (снижение тревожности, регуляция процессов возбуждения и торможения НС, корректировка повышенной эмоциональной напряженности, обучение приемам релаксации).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8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76064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000" dirty="0" smtClean="0">
                <a:solidFill>
                  <a:srgbClr val="7030A0"/>
                </a:solidFill>
              </a:rPr>
              <a:t>Существуют разные релаксационные игры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1844824"/>
            <a:ext cx="7239000" cy="3946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136904" cy="4896544"/>
          </a:xfrm>
          <a:prstGeom prst="rect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bg1"/>
                </a:solidFill>
              </a:rPr>
              <a:t>игры, помогающие достичь состояния релаксации путем чередования </a:t>
            </a:r>
            <a:r>
              <a:rPr lang="ru-RU" sz="2200" dirty="0" smtClean="0">
                <a:solidFill>
                  <a:schemeClr val="bg1"/>
                </a:solidFill>
              </a:rPr>
              <a:t>сильного </a:t>
            </a:r>
            <a:r>
              <a:rPr lang="ru-RU" sz="2200" dirty="0">
                <a:solidFill>
                  <a:schemeClr val="bg1"/>
                </a:solidFill>
              </a:rPr>
              <a:t>напряжения и быстрого расслабления </a:t>
            </a:r>
            <a:r>
              <a:rPr lang="ru-RU" sz="2200" dirty="0"/>
              <a:t>основных мышц </a:t>
            </a:r>
            <a:r>
              <a:rPr lang="ru-RU" sz="2200" dirty="0" smtClean="0"/>
              <a:t>тела;</a:t>
            </a:r>
          </a:p>
          <a:p>
            <a:pPr lvl="0" algn="just"/>
            <a:endParaRPr lang="ru-RU" sz="2200" dirty="0" smtClean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200" dirty="0" smtClean="0"/>
              <a:t>игры</a:t>
            </a:r>
            <a:r>
              <a:rPr lang="ru-RU" sz="2200" dirty="0"/>
              <a:t>, помогающие добиться состояния релаксации путем чередования </a:t>
            </a:r>
            <a:r>
              <a:rPr lang="ru-RU" sz="2200" dirty="0" smtClean="0"/>
              <a:t>ритмичного </a:t>
            </a:r>
            <a:r>
              <a:rPr lang="ru-RU" sz="2200" dirty="0"/>
              <a:t>дыхания и дыхания с </a:t>
            </a:r>
            <a:r>
              <a:rPr lang="ru-RU" sz="2200" dirty="0" smtClean="0"/>
              <a:t>задержкой;</a:t>
            </a:r>
          </a:p>
          <a:p>
            <a:pPr lvl="0" algn="just"/>
            <a:endParaRPr lang="ru-RU" sz="2200" dirty="0" smtClean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200" dirty="0" smtClean="0"/>
              <a:t>игры </a:t>
            </a:r>
            <a:r>
              <a:rPr lang="ru-RU" sz="2200" dirty="0"/>
              <a:t>с </a:t>
            </a:r>
            <a:r>
              <a:rPr lang="ru-RU" sz="2200" dirty="0" smtClean="0"/>
              <a:t>предметами (прищепки, массажные мячики) </a:t>
            </a:r>
            <a:r>
              <a:rPr lang="ru-RU" sz="2200" dirty="0"/>
              <a:t>– релаксация достигается путем сжимания и разжимания кистями рук обычной бельевой </a:t>
            </a:r>
            <a:r>
              <a:rPr lang="ru-RU" sz="2200" dirty="0" smtClean="0"/>
              <a:t>прищепки</a:t>
            </a:r>
            <a:r>
              <a:rPr lang="en-US" sz="2200" dirty="0" smtClean="0"/>
              <a:t> </a:t>
            </a:r>
            <a:r>
              <a:rPr lang="ru-RU" sz="2200" dirty="0" smtClean="0"/>
              <a:t>и массажного мячика;</a:t>
            </a:r>
          </a:p>
          <a:p>
            <a:pPr lvl="0" algn="just"/>
            <a:endParaRPr lang="ru-RU" sz="2200" dirty="0" smtClean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200" dirty="0" smtClean="0"/>
              <a:t>игры </a:t>
            </a:r>
            <a:r>
              <a:rPr lang="ru-RU" sz="2200" dirty="0"/>
              <a:t>- «усыплялки», колыбельные.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7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239000" cy="4162401"/>
          </a:xfrm>
          <a:solidFill>
            <a:srgbClr val="FFFF99"/>
          </a:solidFill>
          <a:ln>
            <a:solidFill>
              <a:srgbClr val="FF9900"/>
            </a:solidFill>
          </a:ln>
        </p:spPr>
        <p:txBody>
          <a:bodyPr>
            <a:normAutofit fontScale="92500" lnSpcReduction="20000"/>
          </a:bodyPr>
          <a:lstStyle/>
          <a:p>
            <a:pPr marL="82550" indent="20638" algn="just">
              <a:buClr>
                <a:srgbClr val="003300"/>
              </a:buClr>
              <a:buNone/>
            </a:pPr>
            <a:endParaRPr lang="ru-RU" sz="1000" dirty="0" smtClean="0"/>
          </a:p>
          <a:p>
            <a:pPr marL="82550" indent="20638" algn="just">
              <a:lnSpc>
                <a:spcPct val="300000"/>
              </a:lnSpc>
              <a:spcBef>
                <a:spcPts val="0"/>
              </a:spcBef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«Солнышко;</a:t>
            </a:r>
          </a:p>
          <a:p>
            <a:pPr marL="82550" indent="20638" algn="just">
              <a:lnSpc>
                <a:spcPct val="300000"/>
              </a:lnSpc>
              <a:spcBef>
                <a:spcPts val="0"/>
              </a:spcBef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«Холодно-жарко»;</a:t>
            </a:r>
          </a:p>
          <a:p>
            <a:pPr marL="82550" indent="20638" algn="just">
              <a:lnSpc>
                <a:spcPct val="300000"/>
              </a:lnSpc>
              <a:spcBef>
                <a:spcPts val="0"/>
              </a:spcBef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Ира  «Сорока-ворона».</a:t>
            </a:r>
          </a:p>
          <a:p>
            <a:pPr marL="82550" lvl="0" indent="20638" algn="just">
              <a:lnSpc>
                <a:spcPct val="210000"/>
              </a:lnSpc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 indent="20638" algn="just">
              <a:buNone/>
            </a:pP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008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000" dirty="0" smtClean="0">
                <a:solidFill>
                  <a:srgbClr val="7030A0"/>
                </a:solidFill>
              </a:rPr>
              <a:t>Игры на основе нервно-мышечной релаксации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54.radikal.ru/i143/1010/b7/ac3fae27c062.jpg">
            <a:hlinkClick r:id="rId2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9375" l="0" r="99219">
                        <a14:foregroundMark x1="29063" y1="18125" x2="29063" y2="18125"/>
                        <a14:foregroundMark x1="45000" y1="11094" x2="45000" y2="11094"/>
                        <a14:foregroundMark x1="60469" y1="13594" x2="60469" y2="13594"/>
                        <a14:foregroundMark x1="81875" y1="14063" x2="81875" y2="14063"/>
                        <a14:foregroundMark x1="84531" y1="31719" x2="84531" y2="31719"/>
                        <a14:foregroundMark x1="86250" y1="51563" x2="86250" y2="51563"/>
                        <a14:foregroundMark x1="89375" y1="69844" x2="89375" y2="69844"/>
                        <a14:foregroundMark x1="79688" y1="78594" x2="79688" y2="78594"/>
                        <a14:foregroundMark x1="69375" y1="88594" x2="69375" y2="88594"/>
                        <a14:foregroundMark x1="49844" y1="87813" x2="49844" y2="87813"/>
                        <a14:foregroundMark x1="36563" y1="89219" x2="36563" y2="89219"/>
                        <a14:foregroundMark x1="27344" y1="77813" x2="27344" y2="77813"/>
                        <a14:foregroundMark x1="14375" y1="71563" x2="14375" y2="71563"/>
                        <a14:foregroundMark x1="15469" y1="54219" x2="15469" y2="54219"/>
                        <a14:foregroundMark x1="11719" y1="37969" x2="11719" y2="37969"/>
                        <a14:foregroundMark x1="19219" y1="22969" x2="19219" y2="22969"/>
                        <a14:foregroundMark x1="40938" y1="42813" x2="40938" y2="42813"/>
                        <a14:foregroundMark x1="40625" y1="41250" x2="40625" y2="41250"/>
                        <a14:foregroundMark x1="41406" y1="41719" x2="41406" y2="4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44" y="1660645"/>
            <a:ext cx="4676145" cy="467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4906483" cy="482453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r>
              <a:rPr lang="ru-RU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детям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показывают картинку с улыбающимся солнышком.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Взрослый: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Посмотрите,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какое красивое солнышко, оно широко улыбается для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вас. Давайте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улыбнемся солнышку в ответ.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Почувствуйте, как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улыбка переходит в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ваши ручки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доходит до ладошек.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Улыбнитесь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еще раз и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попробуйте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улыбнуться пошире.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Растягиваются ваши губки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напрягаются щечки.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Дышите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улыбайтесь. Ваши ручки </a:t>
            </a:r>
            <a:r>
              <a:rPr lang="ru-RU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ладошки наполняются улыбающейся силой солнышка».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908720"/>
            <a:ext cx="5221088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rgbClr val="003300"/>
                </a:solidFill>
              </a:rPr>
              <a:t>Цель</a:t>
            </a:r>
            <a:r>
              <a:rPr lang="ru-RU" sz="2400" dirty="0" smtClean="0">
                <a:solidFill>
                  <a:srgbClr val="003300"/>
                </a:solidFill>
              </a:rPr>
              <a:t>: снять напряжение мышц лица.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76064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000" dirty="0" smtClean="0">
                <a:solidFill>
                  <a:srgbClr val="7030A0"/>
                </a:solidFill>
              </a:rPr>
              <a:t>Игра:  «Улыбка»</a:t>
            </a:r>
          </a:p>
        </p:txBody>
      </p:sp>
    </p:spTree>
    <p:extLst>
      <p:ext uri="{BB962C8B-B14F-4D97-AF65-F5344CB8AC3E}">
        <p14:creationId xmlns:p14="http://schemas.microsoft.com/office/powerpoint/2010/main" val="13052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0920" cy="57606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3300"/>
                </a:solidFill>
              </a:rPr>
              <a:t>Цель</a:t>
            </a:r>
            <a:r>
              <a:rPr lang="ru-RU" sz="2400" dirty="0" smtClean="0">
                <a:solidFill>
                  <a:srgbClr val="003300"/>
                </a:solidFill>
              </a:rPr>
              <a:t>: снять психоэмоциональное напряжение.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juntadeandalucia.es/averroes/~11001646/AIRE/vientos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980728"/>
            <a:ext cx="4032448" cy="33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2132856"/>
            <a:ext cx="468052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3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Взрослый: «Вы играете на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солнечной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полянке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Вдруг подул холодный ветер.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Вам стало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холодно,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 замерзли, обхватили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себя ручками, головку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прижали к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ручкам -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греетесь. Согрелись, расслабились.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Но вот снова подул холодный ветер...»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(Дети повторяют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действия.)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Игра:  «Холодно-жарко»</a:t>
            </a:r>
          </a:p>
        </p:txBody>
      </p:sp>
    </p:spTree>
    <p:extLst>
      <p:ext uri="{BB962C8B-B14F-4D97-AF65-F5344CB8AC3E}">
        <p14:creationId xmlns:p14="http://schemas.microsoft.com/office/powerpoint/2010/main" val="34565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920" cy="504055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>
                    <a:alpha val="90000"/>
                  </a:srgbClr>
                </a:solidFill>
                <a:effectLst/>
              </a:rPr>
              <a:t> </a:t>
            </a:r>
            <a:r>
              <a:rPr lang="ru-RU" sz="2400" i="1" dirty="0" smtClean="0">
                <a:solidFill>
                  <a:srgbClr val="003300"/>
                </a:solidFill>
                <a:effectLst/>
              </a:rPr>
              <a:t>Цель</a:t>
            </a:r>
            <a:r>
              <a:rPr lang="ru-RU" sz="2400" i="1" dirty="0">
                <a:solidFill>
                  <a:srgbClr val="003300"/>
                </a:solidFill>
                <a:effectLst/>
              </a:rPr>
              <a:t>: </a:t>
            </a:r>
            <a:r>
              <a:rPr lang="ru-RU" sz="2400" dirty="0">
                <a:solidFill>
                  <a:srgbClr val="003300"/>
                </a:solidFill>
                <a:effectLst/>
              </a:rPr>
              <a:t>снять эмоциональное </a:t>
            </a:r>
            <a:r>
              <a:rPr lang="ru-RU" sz="2400" dirty="0" smtClean="0">
                <a:solidFill>
                  <a:srgbClr val="003300"/>
                </a:solidFill>
                <a:effectLst/>
              </a:rPr>
              <a:t>напряжение</a:t>
            </a:r>
            <a:r>
              <a:rPr lang="ru-RU" sz="2800" dirty="0" smtClean="0">
                <a:solidFill>
                  <a:srgbClr val="003300"/>
                </a:solidFill>
                <a:effectLst/>
              </a:rPr>
              <a:t>.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89654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Содержание:   </a:t>
            </a:r>
            <a:r>
              <a:rPr lang="ru-RU" sz="5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дети сидят </a:t>
            </a:r>
            <a:r>
              <a:rPr lang="ru-RU" sz="5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5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паре на стульях, проговаривают слова-</a:t>
            </a:r>
            <a:r>
              <a:rPr lang="ru-RU" sz="55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потешки</a:t>
            </a:r>
            <a:r>
              <a:rPr lang="ru-RU" sz="5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и по очереди массируют друг другу пальчики </a:t>
            </a:r>
            <a:r>
              <a:rPr lang="ru-RU" sz="5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правой </a:t>
            </a:r>
            <a:r>
              <a:rPr lang="ru-RU" sz="5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руки (затем левой), начиная </a:t>
            </a:r>
            <a:r>
              <a:rPr lang="ru-RU" sz="5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 большого пальца и заканчивая </a:t>
            </a:r>
            <a:r>
              <a:rPr lang="ru-RU" sz="5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мизинцем</a:t>
            </a:r>
            <a:r>
              <a:rPr lang="ru-RU" sz="5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а в конце </a:t>
            </a:r>
            <a:r>
              <a:rPr lang="ru-RU" sz="5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потешки</a:t>
            </a:r>
            <a:r>
              <a:rPr lang="ru-RU" sz="5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поглаживают друг у друга </a:t>
            </a:r>
            <a:r>
              <a:rPr lang="ru-RU" sz="5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ладошки.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3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 smtClean="0">
                <a:latin typeface="Arial" pitchFamily="34" charset="0"/>
                <a:cs typeface="Arial" pitchFamily="34" charset="0"/>
              </a:rPr>
              <a:t>Сорока-ворона </a:t>
            </a:r>
            <a:r>
              <a:rPr lang="ru-RU" sz="5500" b="1" dirty="0">
                <a:latin typeface="Arial" pitchFamily="34" charset="0"/>
                <a:cs typeface="Arial" pitchFamily="34" charset="0"/>
              </a:rPr>
              <a:t>кашу варила,</a:t>
            </a: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Сорока-ворона деток кормила,</a:t>
            </a: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Этому дала, и этому дала,</a:t>
            </a: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И этому дала, и этому дала.</a:t>
            </a: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А самому маленькому -</a:t>
            </a: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Из большой миски</a:t>
            </a: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Да большой ложкой.</a:t>
            </a:r>
          </a:p>
          <a:p>
            <a:pPr marL="53657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>
                <a:latin typeface="Arial" pitchFamily="34" charset="0"/>
                <a:cs typeface="Arial" pitchFamily="34" charset="0"/>
              </a:rPr>
              <a:t>Всех накормила!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sevelina.ru/images/uploads/2011/10/0_67a65_bd2d86c5_L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2564904"/>
            <a:ext cx="3080665" cy="37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Игра:  «Сорока-ворона»</a:t>
            </a:r>
          </a:p>
        </p:txBody>
      </p:sp>
    </p:spTree>
    <p:extLst>
      <p:ext uri="{BB962C8B-B14F-4D97-AF65-F5344CB8AC3E}">
        <p14:creationId xmlns:p14="http://schemas.microsoft.com/office/powerpoint/2010/main" val="6860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08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000" dirty="0" smtClean="0">
                <a:solidFill>
                  <a:srgbClr val="7030A0"/>
                </a:solidFill>
              </a:rPr>
              <a:t>Игры на релаксацию путем чередования ритмичного дыхания и дыхания с задержкой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239000" cy="4162401"/>
          </a:xfrm>
          <a:solidFill>
            <a:srgbClr val="FFFF99"/>
          </a:solidFill>
          <a:ln>
            <a:solidFill>
              <a:srgbClr val="FF9900"/>
            </a:solidFill>
          </a:ln>
        </p:spPr>
        <p:txBody>
          <a:bodyPr>
            <a:normAutofit fontScale="85000" lnSpcReduction="20000"/>
          </a:bodyPr>
          <a:lstStyle/>
          <a:p>
            <a:pPr marL="82550" indent="20638" algn="just">
              <a:buClr>
                <a:srgbClr val="003300"/>
              </a:buClr>
              <a:buNone/>
            </a:pPr>
            <a:endParaRPr lang="ru-RU" sz="1000" dirty="0" smtClean="0"/>
          </a:p>
          <a:p>
            <a:pPr marL="82550" indent="20638" algn="just">
              <a:lnSpc>
                <a:spcPct val="20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«Согреем бабочку;</a:t>
            </a:r>
          </a:p>
          <a:p>
            <a:pPr marL="82550" indent="20638" algn="just">
              <a:lnSpc>
                <a:spcPct val="20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«Легкое перышко»;</a:t>
            </a:r>
          </a:p>
          <a:p>
            <a:pPr marL="82550" indent="20638" algn="just">
              <a:lnSpc>
                <a:spcPct val="20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Ира  «Дышим животиком»;</a:t>
            </a:r>
          </a:p>
          <a:p>
            <a:pPr marL="82550" indent="20638" algn="just">
              <a:lnSpc>
                <a:spcPct val="200000"/>
              </a:lnSpc>
              <a:buClr>
                <a:srgbClr val="003300"/>
              </a:buCl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Игра  «Часики».</a:t>
            </a:r>
          </a:p>
          <a:p>
            <a:pPr marL="82550" lvl="0" indent="20638" algn="just">
              <a:lnSpc>
                <a:spcPct val="210000"/>
              </a:lnSpc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 indent="20638" algn="just"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93610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b="1" i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</a:t>
            </a:r>
            <a:r>
              <a:rPr lang="ru-RU" sz="2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достичь релаксации </a:t>
            </a:r>
            <a:r>
              <a:rPr lang="ru-RU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через дыхательные техники.</a:t>
            </a:r>
          </a:p>
          <a:p>
            <a:endParaRPr lang="ru-RU" dirty="0"/>
          </a:p>
        </p:txBody>
      </p:sp>
      <p:pic>
        <p:nvPicPr>
          <p:cNvPr id="2050" name="Picture 2" descr="http://img1.liveinternet.ru/images/attach/c/2/64/176/64176254_1284821369_1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6386" y="2492896"/>
            <a:ext cx="3147614" cy="25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1556792"/>
            <a:ext cx="581687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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Содержание: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дети сидят на стульях. Взрослый показывает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воображаемую бабочку, рассказывает, что она замерзла и не может взлететь. Предлагает согреть ее своим дыханием.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Дети дышат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ладошки (обучая этому дыхательному упражнению, педагог может попросить детей широко открыть рот и произнести долгий звук «А»).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Взрослый рассказывает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что бабочка согрелась и ее надо сдуть с ладошки.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Дети делают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несколько глубоких вдохов через нос и выдохов через рот. На выдохе вытягивают губы трубочкой,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подставляют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под холодные струйки воздуха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ладошки (на начальном этапе освоения этого упражнения можно предложить детям на выдохе произнести долгий звук «У»). 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60648"/>
            <a:ext cx="8280920" cy="576064"/>
          </a:xfrm>
          <a:prstGeom prst="rect">
            <a:avLst/>
          </a:prstGeom>
          <a:ln w="25400" cap="flat" cmpd="sng" algn="ctr">
            <a:solidFill>
              <a:srgbClr val="7030A0"/>
            </a:solidFill>
            <a:prstDash val="solid"/>
            <a:miter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Игра:  «Согреем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бабочку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808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resh_theme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470</TotalTime>
  <Words>1408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Cambria</vt:lpstr>
      <vt:lpstr>Wingdings</vt:lpstr>
      <vt:lpstr>Theme_Fresh_theme</vt:lpstr>
      <vt:lpstr>Релаксационные игры как способ снятия психоэмоционального напряжения у детей раннего возраста </vt:lpstr>
      <vt:lpstr>Презентация PowerPoint</vt:lpstr>
      <vt:lpstr>Существуют разные релаксационные игры </vt:lpstr>
      <vt:lpstr>Игры на основе нервно-мышечной релаксации</vt:lpstr>
      <vt:lpstr>Игра:  «Улыбка»</vt:lpstr>
      <vt:lpstr>Цель: снять психоэмоциональное напряжение.</vt:lpstr>
      <vt:lpstr> Цель: снять эмоциональное напряжение.</vt:lpstr>
      <vt:lpstr>Игры на релаксацию путем чередования ритмичного дыхания и дыхания с задержкой </vt:lpstr>
      <vt:lpstr>Презентация PowerPoint</vt:lpstr>
      <vt:lpstr>Презентация PowerPoint</vt:lpstr>
      <vt:lpstr>Брюшное дыхание — противострессовое, оно способствует уменьшению тревоги, возбуждения, вспышек отрицательных эмоций, приводит к общему расслаблению. Срабатывает универсальный защитный механизм, заложенный природой в нашей нервной системе: замедление ритма различных физиологических и психических процессов способствует достижению более спокойного и уравновешенного состояния. Такое дыхание поможет ребенку быстрее уснуть после разнообразных ярких впечатлений, полученных в течение дня.</vt:lpstr>
      <vt:lpstr>Игры с предметами (прищепками, массажными мячиками)</vt:lpstr>
      <vt:lpstr>Презентация PowerPoint</vt:lpstr>
      <vt:lpstr>Презентация PowerPoint</vt:lpstr>
      <vt:lpstr> Цель: развитие мелкой моторики и координации движений, стимуляция речевой активности.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Релаксационные игры как способ снятия психоэмоционального напряжения у детей раннего возраста.</dc:title>
  <dc:creator>МБДОУ дс №49</dc:creator>
  <cp:lastModifiedBy>root</cp:lastModifiedBy>
  <cp:revision>56</cp:revision>
  <dcterms:created xsi:type="dcterms:W3CDTF">2013-09-24T09:20:53Z</dcterms:created>
  <dcterms:modified xsi:type="dcterms:W3CDTF">2023-05-17T07:51:12Z</dcterms:modified>
</cp:coreProperties>
</file>