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33" r:id="rId2"/>
    <p:sldId id="270" r:id="rId3"/>
    <p:sldId id="300" r:id="rId4"/>
    <p:sldId id="315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9A"/>
    <a:srgbClr val="CC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76" autoAdjust="0"/>
  </p:normalViewPr>
  <p:slideViewPr>
    <p:cSldViewPr>
      <p:cViewPr>
        <p:scale>
          <a:sx n="82" d="100"/>
          <a:sy n="82" d="100"/>
        </p:scale>
        <p:origin x="-80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36122-673E-495E-8B53-81EEB8A884D5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F980E-0EB1-47BB-AEE3-7D64A3ED3F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459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 cstate="print">
            <a:lum/>
          </a:blip>
          <a:srcRect/>
          <a:stretch>
            <a:fillRect l="50000" t="25000" r="3000" b="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3483330" y="6500834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oineverova.usoz.ru</a:t>
            </a:r>
            <a:endParaRPr lang="ru-RU" sz="11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мка 8"/>
          <p:cNvSpPr/>
          <p:nvPr userDrawn="1"/>
        </p:nvSpPr>
        <p:spPr>
          <a:xfrm>
            <a:off x="0" y="9400"/>
            <a:ext cx="9144000" cy="6876000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9400"/>
            <a:ext cx="9144000" cy="6876000"/>
          </a:xfrm>
          <a:prstGeom prst="frame">
            <a:avLst>
              <a:gd name="adj1" fmla="val 2156"/>
            </a:avLst>
          </a:prstGeom>
          <a:blipFill>
            <a:blip r:embed="rId1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483330" y="6500834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oineverova.usoz.ru</a:t>
            </a:r>
            <a:endParaRPr lang="ru-RU" sz="11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audio" Target="../media/audio1.wav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18346"/>
            <a:ext cx="9144000" cy="184655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7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Цветные фигуры</a:t>
            </a:r>
            <a: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/>
            </a:r>
            <a:b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</a:br>
            <a: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Интерактивная игра</a:t>
            </a:r>
            <a:r>
              <a:rPr lang="ru-RU" sz="40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/>
            </a:r>
            <a:br>
              <a:rPr lang="ru-RU" sz="40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</a:br>
            <a:endParaRPr lang="ru-RU" sz="7200" dirty="0">
              <a:ln w="9525">
                <a:solidFill>
                  <a:srgbClr val="002060"/>
                </a:solidFill>
              </a:ln>
              <a:blipFill>
                <a:blip r:embed="rId2"/>
                <a:stretch>
                  <a:fillRect/>
                </a:stretch>
              </a:blip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4148158"/>
            <a:ext cx="4213702" cy="192404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ru-RU" dirty="0">
              <a:ln w="11430">
                <a:solidFill>
                  <a:srgbClr val="002060"/>
                </a:solidFill>
              </a:ln>
              <a:blipFill>
                <a:blip r:embed="rId2"/>
                <a:stretch>
                  <a:fillRect/>
                </a:stretch>
              </a:blipFill>
            </a:endParaRPr>
          </a:p>
        </p:txBody>
      </p:sp>
      <p:sp>
        <p:nvSpPr>
          <p:cNvPr id="18" name="Прямоугольник 17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469080" y="4623462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540254" y="362333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540386" y="4837776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омб 2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325940" y="5194966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826270" y="540928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469080" y="3551892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754700" y="4123396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540386" y="3480454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754568" y="46949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040452" y="540928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омб 29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040320" y="4266272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611560" y="4980652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897444" y="540928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682998" y="3551892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омб 3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897708" y="4051958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омб 34"/>
          <p:cNvSpPr/>
          <p:nvPr/>
        </p:nvSpPr>
        <p:spPr>
          <a:xfrm>
            <a:off x="968750" y="4194834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3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449568" y="5471028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-0.01133 L 0.23524 0.607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0" y="30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27" grpId="0" animBg="1"/>
      <p:bldP spid="42" grpId="0" animBg="1"/>
      <p:bldP spid="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104 L -0.08594 0.242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0" y="11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27" grpId="0" animBg="1"/>
      <p:bldP spid="51" grpId="0" animBg="1"/>
      <p:bldP spid="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7271E-6 L 0.25868 0.483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00" y="24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7" grpId="0" animBg="1"/>
      <p:bldP spid="44" grpId="0" animBg="1"/>
      <p:bldP spid="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1156 L -0.04063 0.348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168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27" grpId="0" animBg="1"/>
      <p:bldP spid="54" grpId="0" animBg="1"/>
      <p:bldP spid="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-0.01041 L -0.09341 0.13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00" y="7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27" grpId="0" animBg="1"/>
      <p:bldP spid="45" grpId="0" animBg="1"/>
      <p:bldP spid="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4" name="5-конечная звезда 8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-1.20259E-7 L 0.12587 0.325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16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27" grpId="0" animBg="1"/>
      <p:bldP spid="43" grpId="0" animBg="1"/>
      <p:bldP spid="7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4" name="Полилиния 73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994 L 0.1007 0.200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10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27" grpId="0" animBg="1"/>
      <p:bldP spid="53" grpId="0" animBg="1"/>
      <p:bldP spid="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4" name="Полилиния 73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9" name="Полилиния 78"/>
          <p:cNvSpPr/>
          <p:nvPr/>
        </p:nvSpPr>
        <p:spPr>
          <a:xfrm>
            <a:off x="5322844" y="1715007"/>
            <a:ext cx="1733703" cy="1104595"/>
          </a:xfrm>
          <a:custGeom>
            <a:avLst/>
            <a:gdLst>
              <a:gd name="connsiteX0" fmla="*/ 358445 w 1733703"/>
              <a:gd name="connsiteY0" fmla="*/ 7315 h 1104595"/>
              <a:gd name="connsiteX1" fmla="*/ 1411834 w 1733703"/>
              <a:gd name="connsiteY1" fmla="*/ 0 h 1104595"/>
              <a:gd name="connsiteX2" fmla="*/ 1411834 w 1733703"/>
              <a:gd name="connsiteY2" fmla="*/ 453542 h 1104595"/>
              <a:gd name="connsiteX3" fmla="*/ 1733703 w 1733703"/>
              <a:gd name="connsiteY3" fmla="*/ 555955 h 1104595"/>
              <a:gd name="connsiteX4" fmla="*/ 1411834 w 1733703"/>
              <a:gd name="connsiteY4" fmla="*/ 724204 h 1104595"/>
              <a:gd name="connsiteX5" fmla="*/ 1419149 w 1733703"/>
              <a:gd name="connsiteY5" fmla="*/ 1097280 h 1104595"/>
              <a:gd name="connsiteX6" fmla="*/ 1016813 w 1733703"/>
              <a:gd name="connsiteY6" fmla="*/ 1097280 h 1104595"/>
              <a:gd name="connsiteX7" fmla="*/ 885140 w 1733703"/>
              <a:gd name="connsiteY7" fmla="*/ 716889 h 1104595"/>
              <a:gd name="connsiteX8" fmla="*/ 709575 w 1733703"/>
              <a:gd name="connsiteY8" fmla="*/ 1104595 h 1104595"/>
              <a:gd name="connsiteX9" fmla="*/ 358445 w 1733703"/>
              <a:gd name="connsiteY9" fmla="*/ 1104595 h 1104595"/>
              <a:gd name="connsiteX10" fmla="*/ 365760 w 1733703"/>
              <a:gd name="connsiteY10" fmla="*/ 746150 h 1104595"/>
              <a:gd name="connsiteX11" fmla="*/ 0 w 1733703"/>
              <a:gd name="connsiteY11" fmla="*/ 570585 h 1104595"/>
              <a:gd name="connsiteX12" fmla="*/ 358445 w 1733703"/>
              <a:gd name="connsiteY12" fmla="*/ 395020 h 1104595"/>
              <a:gd name="connsiteX13" fmla="*/ 358445 w 1733703"/>
              <a:gd name="connsiteY13" fmla="*/ 731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3703" h="1104595">
                <a:moveTo>
                  <a:pt x="358445" y="7315"/>
                </a:moveTo>
                <a:lnTo>
                  <a:pt x="1411834" y="0"/>
                </a:lnTo>
                <a:lnTo>
                  <a:pt x="1411834" y="453542"/>
                </a:lnTo>
                <a:lnTo>
                  <a:pt x="1733703" y="555955"/>
                </a:lnTo>
                <a:lnTo>
                  <a:pt x="1411834" y="724204"/>
                </a:lnTo>
                <a:lnTo>
                  <a:pt x="1419149" y="1097280"/>
                </a:lnTo>
                <a:lnTo>
                  <a:pt x="1016813" y="1097280"/>
                </a:lnTo>
                <a:lnTo>
                  <a:pt x="885140" y="716889"/>
                </a:lnTo>
                <a:lnTo>
                  <a:pt x="709575" y="1104595"/>
                </a:lnTo>
                <a:lnTo>
                  <a:pt x="358445" y="1104595"/>
                </a:lnTo>
                <a:lnTo>
                  <a:pt x="365760" y="746150"/>
                </a:lnTo>
                <a:lnTo>
                  <a:pt x="0" y="570585"/>
                </a:lnTo>
                <a:lnTo>
                  <a:pt x="358445" y="395020"/>
                </a:lnTo>
                <a:lnTo>
                  <a:pt x="358445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1063 L 0.02309 0.618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0" y="31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27" grpId="0" animBg="1"/>
      <p:bldP spid="52" grpId="0" animBg="1"/>
      <p:bldP spid="7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1944000" y="5238000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/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1" name="Полилиния 70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6739702" y="3534321"/>
            <a:ext cx="1095271" cy="1723292"/>
          </a:xfrm>
          <a:custGeom>
            <a:avLst/>
            <a:gdLst>
              <a:gd name="connsiteX0" fmla="*/ 5024 w 1095271"/>
              <a:gd name="connsiteY0" fmla="*/ 361741 h 1723292"/>
              <a:gd name="connsiteX1" fmla="*/ 341644 w 1095271"/>
              <a:gd name="connsiteY1" fmla="*/ 351692 h 1723292"/>
              <a:gd name="connsiteX2" fmla="*/ 522514 w 1095271"/>
              <a:gd name="connsiteY2" fmla="*/ 0 h 1723292"/>
              <a:gd name="connsiteX3" fmla="*/ 713433 w 1095271"/>
              <a:gd name="connsiteY3" fmla="*/ 356716 h 1723292"/>
              <a:gd name="connsiteX4" fmla="*/ 1095271 w 1095271"/>
              <a:gd name="connsiteY4" fmla="*/ 351692 h 1723292"/>
              <a:gd name="connsiteX5" fmla="*/ 1095271 w 1095271"/>
              <a:gd name="connsiteY5" fmla="*/ 723481 h 1723292"/>
              <a:gd name="connsiteX6" fmla="*/ 743578 w 1095271"/>
              <a:gd name="connsiteY6" fmla="*/ 899327 h 1723292"/>
              <a:gd name="connsiteX7" fmla="*/ 1085222 w 1095271"/>
              <a:gd name="connsiteY7" fmla="*/ 1075174 h 1723292"/>
              <a:gd name="connsiteX8" fmla="*/ 1085222 w 1095271"/>
              <a:gd name="connsiteY8" fmla="*/ 1421842 h 1723292"/>
              <a:gd name="connsiteX9" fmla="*/ 668216 w 1095271"/>
              <a:gd name="connsiteY9" fmla="*/ 1416818 h 1723292"/>
              <a:gd name="connsiteX10" fmla="*/ 497394 w 1095271"/>
              <a:gd name="connsiteY10" fmla="*/ 1723292 h 1723292"/>
              <a:gd name="connsiteX11" fmla="*/ 371789 w 1095271"/>
              <a:gd name="connsiteY11" fmla="*/ 1406769 h 1723292"/>
              <a:gd name="connsiteX12" fmla="*/ 10049 w 1095271"/>
              <a:gd name="connsiteY12" fmla="*/ 1406769 h 1723292"/>
              <a:gd name="connsiteX13" fmla="*/ 15073 w 1095271"/>
              <a:gd name="connsiteY13" fmla="*/ 1050053 h 1723292"/>
              <a:gd name="connsiteX14" fmla="*/ 301451 w 1095271"/>
              <a:gd name="connsiteY14" fmla="*/ 894303 h 1723292"/>
              <a:gd name="connsiteX15" fmla="*/ 0 w 1095271"/>
              <a:gd name="connsiteY15" fmla="*/ 748602 h 1723292"/>
              <a:gd name="connsiteX16" fmla="*/ 5024 w 1095271"/>
              <a:gd name="connsiteY16" fmla="*/ 361741 h 1723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5271" h="1723292">
                <a:moveTo>
                  <a:pt x="5024" y="361741"/>
                </a:moveTo>
                <a:lnTo>
                  <a:pt x="341644" y="351692"/>
                </a:lnTo>
                <a:lnTo>
                  <a:pt x="522514" y="0"/>
                </a:lnTo>
                <a:lnTo>
                  <a:pt x="713433" y="356716"/>
                </a:lnTo>
                <a:lnTo>
                  <a:pt x="1095271" y="351692"/>
                </a:lnTo>
                <a:lnTo>
                  <a:pt x="1095271" y="723481"/>
                </a:lnTo>
                <a:lnTo>
                  <a:pt x="743578" y="899327"/>
                </a:lnTo>
                <a:lnTo>
                  <a:pt x="1085222" y="1075174"/>
                </a:lnTo>
                <a:lnTo>
                  <a:pt x="1085222" y="1421842"/>
                </a:lnTo>
                <a:lnTo>
                  <a:pt x="668216" y="1416818"/>
                </a:lnTo>
                <a:lnTo>
                  <a:pt x="497394" y="1723292"/>
                </a:lnTo>
                <a:lnTo>
                  <a:pt x="371789" y="1406769"/>
                </a:lnTo>
                <a:lnTo>
                  <a:pt x="10049" y="1406769"/>
                </a:lnTo>
                <a:cubicBezTo>
                  <a:pt x="11724" y="1287864"/>
                  <a:pt x="13398" y="1168958"/>
                  <a:pt x="15073" y="1050053"/>
                </a:cubicBezTo>
                <a:lnTo>
                  <a:pt x="301451" y="894303"/>
                </a:lnTo>
                <a:lnTo>
                  <a:pt x="0" y="748602"/>
                </a:lnTo>
                <a:cubicBezTo>
                  <a:pt x="1675" y="619648"/>
                  <a:pt x="3349" y="490695"/>
                  <a:pt x="5024" y="361741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4" name="Полилиния 73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9" name="Полилиния 78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5322844" y="1715007"/>
            <a:ext cx="1733703" cy="1104595"/>
          </a:xfrm>
          <a:custGeom>
            <a:avLst/>
            <a:gdLst>
              <a:gd name="connsiteX0" fmla="*/ 358445 w 1733703"/>
              <a:gd name="connsiteY0" fmla="*/ 7315 h 1104595"/>
              <a:gd name="connsiteX1" fmla="*/ 1411834 w 1733703"/>
              <a:gd name="connsiteY1" fmla="*/ 0 h 1104595"/>
              <a:gd name="connsiteX2" fmla="*/ 1411834 w 1733703"/>
              <a:gd name="connsiteY2" fmla="*/ 453542 h 1104595"/>
              <a:gd name="connsiteX3" fmla="*/ 1733703 w 1733703"/>
              <a:gd name="connsiteY3" fmla="*/ 555955 h 1104595"/>
              <a:gd name="connsiteX4" fmla="*/ 1411834 w 1733703"/>
              <a:gd name="connsiteY4" fmla="*/ 724204 h 1104595"/>
              <a:gd name="connsiteX5" fmla="*/ 1419149 w 1733703"/>
              <a:gd name="connsiteY5" fmla="*/ 1097280 h 1104595"/>
              <a:gd name="connsiteX6" fmla="*/ 1016813 w 1733703"/>
              <a:gd name="connsiteY6" fmla="*/ 1097280 h 1104595"/>
              <a:gd name="connsiteX7" fmla="*/ 885140 w 1733703"/>
              <a:gd name="connsiteY7" fmla="*/ 716889 h 1104595"/>
              <a:gd name="connsiteX8" fmla="*/ 709575 w 1733703"/>
              <a:gd name="connsiteY8" fmla="*/ 1104595 h 1104595"/>
              <a:gd name="connsiteX9" fmla="*/ 358445 w 1733703"/>
              <a:gd name="connsiteY9" fmla="*/ 1104595 h 1104595"/>
              <a:gd name="connsiteX10" fmla="*/ 365760 w 1733703"/>
              <a:gd name="connsiteY10" fmla="*/ 746150 h 1104595"/>
              <a:gd name="connsiteX11" fmla="*/ 0 w 1733703"/>
              <a:gd name="connsiteY11" fmla="*/ 570585 h 1104595"/>
              <a:gd name="connsiteX12" fmla="*/ 358445 w 1733703"/>
              <a:gd name="connsiteY12" fmla="*/ 395020 h 1104595"/>
              <a:gd name="connsiteX13" fmla="*/ 358445 w 1733703"/>
              <a:gd name="connsiteY13" fmla="*/ 731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3703" h="1104595">
                <a:moveTo>
                  <a:pt x="358445" y="7315"/>
                </a:moveTo>
                <a:lnTo>
                  <a:pt x="1411834" y="0"/>
                </a:lnTo>
                <a:lnTo>
                  <a:pt x="1411834" y="453542"/>
                </a:lnTo>
                <a:lnTo>
                  <a:pt x="1733703" y="555955"/>
                </a:lnTo>
                <a:lnTo>
                  <a:pt x="1411834" y="724204"/>
                </a:lnTo>
                <a:lnTo>
                  <a:pt x="1419149" y="1097280"/>
                </a:lnTo>
                <a:lnTo>
                  <a:pt x="1016813" y="1097280"/>
                </a:lnTo>
                <a:lnTo>
                  <a:pt x="885140" y="716889"/>
                </a:lnTo>
                <a:lnTo>
                  <a:pt x="709575" y="1104595"/>
                </a:lnTo>
                <a:lnTo>
                  <a:pt x="358445" y="1104595"/>
                </a:lnTo>
                <a:lnTo>
                  <a:pt x="365760" y="746150"/>
                </a:lnTo>
                <a:lnTo>
                  <a:pt x="0" y="570585"/>
                </a:lnTo>
                <a:lnTo>
                  <a:pt x="358445" y="395020"/>
                </a:lnTo>
                <a:lnTo>
                  <a:pt x="358445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1" name="Полилиния 80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мка 81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3" name="Штриховая стрелка вправо 82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5" name="5-конечная звезда 84">
            <a:hlinkClick r:id="" action="ppaction://noaction">
              <a:snd r:embed="rId5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972 L -0.05434 0.617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" y="30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46" grpId="0" animBg="1"/>
      <p:bldP spid="72" grpId="0" animBg="1"/>
      <p:bldP spid="8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Полилиния 1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3" name="Полилиния 2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4" name="Полилиния 3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5" name="Полилиния 4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" name="Полилиния 5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" name="Полилиния 6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" name="Полилиния 7"/>
          <p:cNvSpPr/>
          <p:nvPr/>
        </p:nvSpPr>
        <p:spPr>
          <a:xfrm>
            <a:off x="6739702" y="3534321"/>
            <a:ext cx="1095271" cy="1723292"/>
          </a:xfrm>
          <a:custGeom>
            <a:avLst/>
            <a:gdLst>
              <a:gd name="connsiteX0" fmla="*/ 5024 w 1095271"/>
              <a:gd name="connsiteY0" fmla="*/ 361741 h 1723292"/>
              <a:gd name="connsiteX1" fmla="*/ 341644 w 1095271"/>
              <a:gd name="connsiteY1" fmla="*/ 351692 h 1723292"/>
              <a:gd name="connsiteX2" fmla="*/ 522514 w 1095271"/>
              <a:gd name="connsiteY2" fmla="*/ 0 h 1723292"/>
              <a:gd name="connsiteX3" fmla="*/ 713433 w 1095271"/>
              <a:gd name="connsiteY3" fmla="*/ 356716 h 1723292"/>
              <a:gd name="connsiteX4" fmla="*/ 1095271 w 1095271"/>
              <a:gd name="connsiteY4" fmla="*/ 351692 h 1723292"/>
              <a:gd name="connsiteX5" fmla="*/ 1095271 w 1095271"/>
              <a:gd name="connsiteY5" fmla="*/ 723481 h 1723292"/>
              <a:gd name="connsiteX6" fmla="*/ 743578 w 1095271"/>
              <a:gd name="connsiteY6" fmla="*/ 899327 h 1723292"/>
              <a:gd name="connsiteX7" fmla="*/ 1085222 w 1095271"/>
              <a:gd name="connsiteY7" fmla="*/ 1075174 h 1723292"/>
              <a:gd name="connsiteX8" fmla="*/ 1085222 w 1095271"/>
              <a:gd name="connsiteY8" fmla="*/ 1421842 h 1723292"/>
              <a:gd name="connsiteX9" fmla="*/ 668216 w 1095271"/>
              <a:gd name="connsiteY9" fmla="*/ 1416818 h 1723292"/>
              <a:gd name="connsiteX10" fmla="*/ 497394 w 1095271"/>
              <a:gd name="connsiteY10" fmla="*/ 1723292 h 1723292"/>
              <a:gd name="connsiteX11" fmla="*/ 371789 w 1095271"/>
              <a:gd name="connsiteY11" fmla="*/ 1406769 h 1723292"/>
              <a:gd name="connsiteX12" fmla="*/ 10049 w 1095271"/>
              <a:gd name="connsiteY12" fmla="*/ 1406769 h 1723292"/>
              <a:gd name="connsiteX13" fmla="*/ 15073 w 1095271"/>
              <a:gd name="connsiteY13" fmla="*/ 1050053 h 1723292"/>
              <a:gd name="connsiteX14" fmla="*/ 301451 w 1095271"/>
              <a:gd name="connsiteY14" fmla="*/ 894303 h 1723292"/>
              <a:gd name="connsiteX15" fmla="*/ 0 w 1095271"/>
              <a:gd name="connsiteY15" fmla="*/ 748602 h 1723292"/>
              <a:gd name="connsiteX16" fmla="*/ 5024 w 1095271"/>
              <a:gd name="connsiteY16" fmla="*/ 361741 h 1723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5271" h="1723292">
                <a:moveTo>
                  <a:pt x="5024" y="361741"/>
                </a:moveTo>
                <a:lnTo>
                  <a:pt x="341644" y="351692"/>
                </a:lnTo>
                <a:lnTo>
                  <a:pt x="522514" y="0"/>
                </a:lnTo>
                <a:lnTo>
                  <a:pt x="713433" y="356716"/>
                </a:lnTo>
                <a:lnTo>
                  <a:pt x="1095271" y="351692"/>
                </a:lnTo>
                <a:lnTo>
                  <a:pt x="1095271" y="723481"/>
                </a:lnTo>
                <a:lnTo>
                  <a:pt x="743578" y="899327"/>
                </a:lnTo>
                <a:lnTo>
                  <a:pt x="1085222" y="1075174"/>
                </a:lnTo>
                <a:lnTo>
                  <a:pt x="1085222" y="1421842"/>
                </a:lnTo>
                <a:lnTo>
                  <a:pt x="668216" y="1416818"/>
                </a:lnTo>
                <a:lnTo>
                  <a:pt x="497394" y="1723292"/>
                </a:lnTo>
                <a:lnTo>
                  <a:pt x="371789" y="1406769"/>
                </a:lnTo>
                <a:lnTo>
                  <a:pt x="10049" y="1406769"/>
                </a:lnTo>
                <a:cubicBezTo>
                  <a:pt x="11724" y="1287864"/>
                  <a:pt x="13398" y="1168958"/>
                  <a:pt x="15073" y="1050053"/>
                </a:cubicBezTo>
                <a:lnTo>
                  <a:pt x="301451" y="894303"/>
                </a:lnTo>
                <a:lnTo>
                  <a:pt x="0" y="748602"/>
                </a:lnTo>
                <a:cubicBezTo>
                  <a:pt x="1675" y="619648"/>
                  <a:pt x="3349" y="490695"/>
                  <a:pt x="5024" y="361741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9" name="Полилиния 8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0" name="Полилиния 9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1" name="Полилиния 10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2" name="Полилиния 11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3" name="Полилиния 12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4" name="Полилиния 13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5" name="Полилиния 14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6" name="Полилиния 15"/>
          <p:cNvSpPr/>
          <p:nvPr/>
        </p:nvSpPr>
        <p:spPr>
          <a:xfrm>
            <a:off x="5322844" y="1715007"/>
            <a:ext cx="1733703" cy="1104595"/>
          </a:xfrm>
          <a:custGeom>
            <a:avLst/>
            <a:gdLst>
              <a:gd name="connsiteX0" fmla="*/ 358445 w 1733703"/>
              <a:gd name="connsiteY0" fmla="*/ 7315 h 1104595"/>
              <a:gd name="connsiteX1" fmla="*/ 1411834 w 1733703"/>
              <a:gd name="connsiteY1" fmla="*/ 0 h 1104595"/>
              <a:gd name="connsiteX2" fmla="*/ 1411834 w 1733703"/>
              <a:gd name="connsiteY2" fmla="*/ 453542 h 1104595"/>
              <a:gd name="connsiteX3" fmla="*/ 1733703 w 1733703"/>
              <a:gd name="connsiteY3" fmla="*/ 555955 h 1104595"/>
              <a:gd name="connsiteX4" fmla="*/ 1411834 w 1733703"/>
              <a:gd name="connsiteY4" fmla="*/ 724204 h 1104595"/>
              <a:gd name="connsiteX5" fmla="*/ 1419149 w 1733703"/>
              <a:gd name="connsiteY5" fmla="*/ 1097280 h 1104595"/>
              <a:gd name="connsiteX6" fmla="*/ 1016813 w 1733703"/>
              <a:gd name="connsiteY6" fmla="*/ 1097280 h 1104595"/>
              <a:gd name="connsiteX7" fmla="*/ 885140 w 1733703"/>
              <a:gd name="connsiteY7" fmla="*/ 716889 h 1104595"/>
              <a:gd name="connsiteX8" fmla="*/ 709575 w 1733703"/>
              <a:gd name="connsiteY8" fmla="*/ 1104595 h 1104595"/>
              <a:gd name="connsiteX9" fmla="*/ 358445 w 1733703"/>
              <a:gd name="connsiteY9" fmla="*/ 1104595 h 1104595"/>
              <a:gd name="connsiteX10" fmla="*/ 365760 w 1733703"/>
              <a:gd name="connsiteY10" fmla="*/ 746150 h 1104595"/>
              <a:gd name="connsiteX11" fmla="*/ 0 w 1733703"/>
              <a:gd name="connsiteY11" fmla="*/ 570585 h 1104595"/>
              <a:gd name="connsiteX12" fmla="*/ 358445 w 1733703"/>
              <a:gd name="connsiteY12" fmla="*/ 395020 h 1104595"/>
              <a:gd name="connsiteX13" fmla="*/ 358445 w 1733703"/>
              <a:gd name="connsiteY13" fmla="*/ 731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3703" h="1104595">
                <a:moveTo>
                  <a:pt x="358445" y="7315"/>
                </a:moveTo>
                <a:lnTo>
                  <a:pt x="1411834" y="0"/>
                </a:lnTo>
                <a:lnTo>
                  <a:pt x="1411834" y="453542"/>
                </a:lnTo>
                <a:lnTo>
                  <a:pt x="1733703" y="555955"/>
                </a:lnTo>
                <a:lnTo>
                  <a:pt x="1411834" y="724204"/>
                </a:lnTo>
                <a:lnTo>
                  <a:pt x="1419149" y="1097280"/>
                </a:lnTo>
                <a:lnTo>
                  <a:pt x="1016813" y="1097280"/>
                </a:lnTo>
                <a:lnTo>
                  <a:pt x="885140" y="716889"/>
                </a:lnTo>
                <a:lnTo>
                  <a:pt x="709575" y="1104595"/>
                </a:lnTo>
                <a:lnTo>
                  <a:pt x="358445" y="1104595"/>
                </a:lnTo>
                <a:lnTo>
                  <a:pt x="365760" y="746150"/>
                </a:lnTo>
                <a:lnTo>
                  <a:pt x="0" y="570585"/>
                </a:lnTo>
                <a:lnTo>
                  <a:pt x="358445" y="395020"/>
                </a:lnTo>
                <a:lnTo>
                  <a:pt x="358445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7" name="Полилиния 16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мка 17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2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Равнобедренный треугольник 35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Ромб 36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Равнобедренный треугольник 38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омб 40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Капля 41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3" name="Капля 42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Капля 43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Капля 44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авнобедренный треугольник 47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Ромб 48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Равнобедренный треугольник 52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Ромб 56"/>
          <p:cNvSpPr/>
          <p:nvPr/>
        </p:nvSpPr>
        <p:spPr>
          <a:xfrm>
            <a:off x="1944000" y="5238000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Равнобедренный треугольник 57"/>
          <p:cNvSpPr/>
          <p:nvPr/>
        </p:nvSpPr>
        <p:spPr>
          <a:xfrm>
            <a:off x="2664000" y="4518000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Управляющая кнопка: настраиваемая 58">
            <a:hlinkClick r:id="" action="ppaction://hlinkshowjump?jump=endshow" highlightClick="1"/>
          </p:cNvPr>
          <p:cNvSpPr/>
          <p:nvPr/>
        </p:nvSpPr>
        <p:spPr>
          <a:xfrm>
            <a:off x="214282" y="6215083"/>
            <a:ext cx="540000" cy="468000"/>
          </a:xfrm>
          <a:prstGeom prst="actionButtonBlank">
            <a:avLst/>
          </a:prstGeom>
          <a:blipFill>
            <a:blip r:embed="rId3" cstate="print"/>
            <a:stretch>
              <a:fillRect/>
            </a:stretch>
          </a:blip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Х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5616" y="116632"/>
            <a:ext cx="6840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ln>
                  <a:solidFill>
                    <a:srgbClr val="C00000"/>
                  </a:solidFill>
                </a:ln>
                <a:blipFill>
                  <a:blip r:embed="rId4"/>
                  <a:stretch>
                    <a:fillRect/>
                  </a:stretch>
                </a:blipFill>
              </a:rPr>
              <a:t>Молодец!</a:t>
            </a:r>
            <a:endParaRPr lang="ru-RU" sz="8800" b="1" dirty="0">
              <a:ln>
                <a:solidFill>
                  <a:srgbClr val="C00000"/>
                </a:solidFill>
              </a:ln>
              <a:blipFill>
                <a:blip r:embed="rId4"/>
                <a:stretch>
                  <a:fillRect/>
                </a:stretch>
              </a:blipFill>
            </a:endParaRPr>
          </a:p>
        </p:txBody>
      </p:sp>
      <p:sp>
        <p:nvSpPr>
          <p:cNvPr id="64" name="5-конечная звезда 63">
            <a:hlinkClick r:id="" action="ppaction://noaction">
              <a:snd r:embed="rId5" name="hammer.wav"/>
            </a:hlinkClick>
          </p:cNvPr>
          <p:cNvSpPr/>
          <p:nvPr/>
        </p:nvSpPr>
        <p:spPr>
          <a:xfrm>
            <a:off x="1979712" y="1700808"/>
            <a:ext cx="1143744" cy="1088504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5" name="Picture 2" descr="http://ecpond5-a.akamaized.net/029710812_iconv.jpe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8353508" y="6072206"/>
            <a:ext cx="719086" cy="7190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500"/>
                            </p:stCondLst>
                            <p:childTnLst>
                              <p:par>
                                <p:cTn id="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000"/>
                            </p:stCondLst>
                            <p:childTnLst>
                              <p:par>
                                <p:cTn id="9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500"/>
                            </p:stCondLst>
                            <p:childTnLst>
                              <p:par>
                                <p:cTn id="1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59" grpId="0" animBg="1"/>
      <p:bldP spid="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14744" y="5312649"/>
            <a:ext cx="49292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Чтобы перейти на следующий слайд,  нажмите на  </a:t>
            </a:r>
          </a:p>
        </p:txBody>
      </p:sp>
      <p:sp>
        <p:nvSpPr>
          <p:cNvPr id="6" name="Штриховая стрелка вправо 5">
            <a:hlinkClick r:id="" action="ppaction://hlinkshowjump?jump=nextslide"/>
          </p:cNvPr>
          <p:cNvSpPr/>
          <p:nvPr/>
        </p:nvSpPr>
        <p:spPr>
          <a:xfrm>
            <a:off x="5879608" y="6215083"/>
            <a:ext cx="835532" cy="428628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-99392"/>
            <a:ext cx="850112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Ребята!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Вам предстоит разложить шестнадцать фигур в ячейки. Будьте внимательны. Берём только ту фигуру, которая подходит для указанной ячейки по цвету и форме. 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Каждый правильный ответ добавляет </a:t>
            </a:r>
            <a:r>
              <a:rPr lang="ru-RU" sz="2800" b="1" dirty="0" err="1" smtClean="0">
                <a:solidFill>
                  <a:srgbClr val="002060"/>
                </a:solidFill>
              </a:rPr>
              <a:t>пазл</a:t>
            </a:r>
            <a:r>
              <a:rPr lang="ru-RU" sz="2800" b="1" dirty="0" smtClean="0">
                <a:solidFill>
                  <a:srgbClr val="002060"/>
                </a:solidFill>
              </a:rPr>
              <a:t> в картинку.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Желаю удачи!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58" y="285728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642910" y="92867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4" name="Полилиния 83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Рамка 96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6" name="5-конечная звезда 6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2 3.15449E-6 L 0.21909 0.629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00" y="31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27" grpId="0" animBg="1"/>
      <p:bldP spid="48" grpId="0" animBg="1"/>
      <p:bldP spid="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6929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57158" y="285728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5" name="Полилиния 84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94" name="Полилиния 93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Рамка 97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6" name="5-конечная звезда 6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57077E-6 L 0.09288 0.512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0" y="25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27" grpId="0" animBg="1"/>
      <p:bldP spid="55" grpId="0" animBg="1"/>
      <p:bldP spid="9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1018 L 0.02431 0.25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0" y="13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27" grpId="0" animBg="1"/>
      <p:bldP spid="41" grpId="0" animBg="1"/>
      <p:bldP spid="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35708E-6 L 0.05503 0.451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0" y="22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27" grpId="0" animBg="1"/>
      <p:bldP spid="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1157 L -0.0316 0.417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21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27" grpId="0" animBg="1"/>
      <p:bldP spid="49" grpId="0" animBg="1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1041 L -0.25868 0.649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00" y="32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27" grpId="0" animBg="1"/>
      <p:bldP spid="56" grpId="0" animBg="1"/>
      <p:bldP spid="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1041 L 0.02378 0.429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0" y="21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27" grpId="0" animBg="1"/>
      <p:bldP spid="47" grpId="0" animBg="1"/>
      <p:bldP spid="7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2070</TotalTime>
  <Words>323</Words>
  <Application>Microsoft Office PowerPoint</Application>
  <PresentationFormat>Экран (4:3)</PresentationFormat>
  <Paragraphs>39</Paragraphs>
  <Slides>19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Цветные фигуры Интерактивная игра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Цветные фигуры. Пазлы</dc:title>
  <dc:creator>Неверова О.И.</dc:creator>
  <cp:lastModifiedBy>ASUS_X50SL</cp:lastModifiedBy>
  <cp:revision>275</cp:revision>
  <dcterms:modified xsi:type="dcterms:W3CDTF">2024-02-01T11:32:56Z</dcterms:modified>
</cp:coreProperties>
</file>