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  <p:sldId id="266" r:id="rId8"/>
    <p:sldId id="273" r:id="rId9"/>
    <p:sldId id="275" r:id="rId10"/>
    <p:sldId id="274" r:id="rId11"/>
    <p:sldId id="267" r:id="rId12"/>
    <p:sldId id="269" r:id="rId13"/>
    <p:sldId id="270" r:id="rId14"/>
    <p:sldId id="276" r:id="rId15"/>
    <p:sldId id="271" r:id="rId16"/>
    <p:sldId id="272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00013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Западное управление министерства образования и науки Самарской области</a:t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sz="1600" b="1" dirty="0" smtClean="0"/>
              <a:t>государственное бюджетное общеобразовательное учреждение  </a:t>
            </a:r>
            <a:br>
              <a:rPr lang="ru-RU" sz="1600" b="1" dirty="0" smtClean="0"/>
            </a:br>
            <a:r>
              <a:rPr lang="ru-RU" sz="1600" b="1" dirty="0" smtClean="0"/>
              <a:t>средняя общеобразовательная школа № 4 имени Героя Советского Союза Д.П. Левина городского округа Сызрань Самарской области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7329494" cy="1928826"/>
          </a:xfrm>
        </p:spPr>
        <p:txBody>
          <a:bodyPr>
            <a:normAutofit/>
          </a:bodyPr>
          <a:lstStyle/>
          <a:p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00430" y="4643446"/>
            <a:ext cx="49291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воспитатель Большакова Н.Ю.</a:t>
            </a:r>
            <a:endParaRPr kumimoji="0" lang="ru-RU" sz="110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Старший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спитатель Афанасьева С.С.</a:t>
            </a:r>
            <a:endParaRPr kumimoji="0" lang="ru-RU" sz="110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857496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Создание условий для развития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технического творчества детей с ОВЗ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СП «Детский сад №56»  ГБОУ СОШ №4 г.о.Сызрань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(обобщение опыта работы)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5929330"/>
            <a:ext cx="210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г.Сызрань, 2024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Всероссийский конкурс научно-технического и инновационного творчества «Шустрик»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 номинация для детей ОВЗ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Рисунок 3" descr="D:\загрузки\IMG_20240314_083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500306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загрузки\IMG-002f2c6de4fa6c8b0fefa056776940e0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00306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шустрик\15-03-2024_11-01-09\IMG_20240313_1548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64344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шустрик\15-03-2024_11-01-09\IMG_20240314_0837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500306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шустрик\15-03-2024_11-01-09\IMG_20240313_1548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643446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шустрик\15-03-2024_11-01-09\IMG_20240313_15520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643446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1785926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«Развитие у детей старшего дошкольного возраста навыков технического конструирования и робототехники в условиях реализации ФГОС ДО»;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Организация развивающей предметно-пространственной среды»;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Образовательная робототехника 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Lego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конструирование для детей дошкольного и младшего школьного возраста».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71604" y="857232"/>
            <a:ext cx="6143668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Повышение квалификации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11" name="Рисунок 10" descr="D:\для опорной площадки\курсы\10764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256"/>
            <a:ext cx="32274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ля опорной площадки\курсы\1076459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256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Дополнительное образование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7643866" cy="1500198"/>
          </a:xfrm>
        </p:spPr>
        <p:txBody>
          <a:bodyPr>
            <a:normAutofit/>
          </a:bodyPr>
          <a:lstStyle/>
          <a:p>
            <a:pPr marL="0" indent="715963" algn="just">
              <a:buNone/>
            </a:pPr>
            <a:r>
              <a:rPr lang="ru-RU" sz="2000" dirty="0" smtClean="0">
                <a:latin typeface="Monotype Corsiva" pitchFamily="66" charset="0"/>
              </a:rPr>
              <a:t>В 2023-2024 учебном году на базе сада велась работа по реализации дополнительной образовательной </a:t>
            </a:r>
            <a:r>
              <a:rPr lang="ru-RU" sz="2000" dirty="0" err="1" smtClean="0">
                <a:latin typeface="Monotype Corsiva" pitchFamily="66" charset="0"/>
              </a:rPr>
              <a:t>общеразвивающей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программы технической направленности  </a:t>
            </a:r>
            <a:r>
              <a:rPr lang="ru-RU" sz="2000" dirty="0" smtClean="0">
                <a:latin typeface="Monotype Corsiva" pitchFamily="66" charset="0"/>
              </a:rPr>
              <a:t>«Формирование предпосылок регулятивных УУД у детей дошкольного возраста на материале конструктора «</a:t>
            </a:r>
            <a:r>
              <a:rPr lang="ru-RU" sz="2000" dirty="0" err="1" smtClean="0">
                <a:latin typeface="Monotype Corsiva" pitchFamily="66" charset="0"/>
              </a:rPr>
              <a:t>Фанкластик</a:t>
            </a:r>
            <a:r>
              <a:rPr lang="ru-RU" sz="2000" dirty="0" smtClean="0">
                <a:latin typeface="Monotype Corsiva" pitchFamily="66" charset="0"/>
              </a:rPr>
              <a:t>»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36537" t="19108" r="34392" b="10828"/>
          <a:stretch>
            <a:fillRect/>
          </a:stretch>
        </p:blipFill>
        <p:spPr bwMode="auto">
          <a:xfrm>
            <a:off x="714348" y="3286124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39138" t="26017" r="34318" b="8866"/>
          <a:stretch>
            <a:fillRect/>
          </a:stretch>
        </p:blipFill>
        <p:spPr bwMode="auto">
          <a:xfrm>
            <a:off x="1857356" y="4572008"/>
            <a:ext cx="1571636" cy="207170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/>
          <a:srcRect l="36705" t="32535" r="34094" b="14724"/>
          <a:stretch>
            <a:fillRect/>
          </a:stretch>
        </p:blipFill>
        <p:spPr bwMode="auto">
          <a:xfrm>
            <a:off x="3214678" y="3214686"/>
            <a:ext cx="1428760" cy="1928826"/>
          </a:xfrm>
          <a:prstGeom prst="rect">
            <a:avLst/>
          </a:prstGeom>
          <a:noFill/>
        </p:spPr>
      </p:pic>
      <p:pic>
        <p:nvPicPr>
          <p:cNvPr id="8" name="Рисунок 7" descr="C:\Users\Пользователь\Downloads\20231108_170109-scale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214686"/>
            <a:ext cx="2010527" cy="175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ownloads\20240515_1148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982517" y="5223515"/>
            <a:ext cx="1724034" cy="154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ownloads\20240515_11532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950349" y="5265493"/>
            <a:ext cx="1714488" cy="14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7472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Работа педагогического состава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1"/>
            <a:ext cx="8229600" cy="2000263"/>
          </a:xfrm>
        </p:spPr>
        <p:txBody>
          <a:bodyPr>
            <a:normAutofit/>
          </a:bodyPr>
          <a:lstStyle/>
          <a:p>
            <a:pPr marL="0" indent="715963" algn="just">
              <a:buNone/>
            </a:pPr>
            <a:r>
              <a:rPr lang="ru-RU" sz="2000" dirty="0" smtClean="0">
                <a:latin typeface="Monotype Corsiva" pitchFamily="66" charset="0"/>
              </a:rPr>
              <a:t>В течение 2023-2024 года на базе нашего детского сада для педагогов был проведен мастер – класс «Формирование у старших дошкольников с ОВЗ волевых усилий и целеполагания через использование различных видов конструктора». </a:t>
            </a:r>
          </a:p>
          <a:p>
            <a:pPr marL="0" indent="715963" algn="just">
              <a:buNone/>
            </a:pPr>
            <a:r>
              <a:rPr lang="ru-RU" sz="2000" dirty="0" smtClean="0">
                <a:latin typeface="Monotype Corsiva" pitchFamily="66" charset="0"/>
              </a:rPr>
              <a:t>Данная тема была рассмотрена также на VII Областной научно-практической конференции «Инклюзивное образование: Эффективные практики в образовании обучающихся с ОВЗ»</a:t>
            </a:r>
          </a:p>
          <a:p>
            <a:endParaRPr lang="ru-RU" dirty="0"/>
          </a:p>
        </p:txBody>
      </p:sp>
      <p:pic>
        <p:nvPicPr>
          <p:cNvPr id="5" name="Рисунок 4" descr="C:\Users\Пользователь\Downloads\IMG-86ecc5422a81dcb13ea89570aa299a0c-V-1-766x1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71942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ownloads\IMG-bedc719c9dfe9b3023c30f5128a85a12-V-1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71942"/>
            <a:ext cx="2571768" cy="221457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IMG-d253a8a6a013678c53a73b1f27b9741a-V-1-766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71942"/>
            <a:ext cx="197599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7472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Школа молодого педагога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1"/>
            <a:ext cx="7215238" cy="1071569"/>
          </a:xfrm>
        </p:spPr>
        <p:txBody>
          <a:bodyPr>
            <a:normAutofit/>
          </a:bodyPr>
          <a:lstStyle/>
          <a:p>
            <a:pPr marL="0" indent="715963" algn="just">
              <a:buNone/>
            </a:pPr>
            <a:r>
              <a:rPr lang="ru-RU" sz="2000" dirty="0" smtClean="0">
                <a:latin typeface="Monotype Corsiva" pitchFamily="66" charset="0"/>
              </a:rPr>
              <a:t>Сотрудники детского сада являются активными участниками программы наставничества. Молодые специалисты перенимают опыт своих руководителей и внедряют в учебный процесс.</a:t>
            </a:r>
          </a:p>
          <a:p>
            <a:endParaRPr lang="ru-RU" dirty="0"/>
          </a:p>
        </p:txBody>
      </p:sp>
      <p:pic>
        <p:nvPicPr>
          <p:cNvPr id="8" name="Рисунок 7" descr="C:\Users\Пользователь\Downloads\IMG-e7ed90625e5c1a0377d32968ef72b6b7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ownloads\20240519_0632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71942"/>
            <a:ext cx="2357454" cy="247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ownloads\20240519_0632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000372"/>
            <a:ext cx="2286016" cy="24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928694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Работа с родителями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858180" cy="1643074"/>
          </a:xfrm>
        </p:spPr>
        <p:txBody>
          <a:bodyPr>
            <a:normAutofit fontScale="92500" lnSpcReduction="20000"/>
          </a:bodyPr>
          <a:lstStyle/>
          <a:p>
            <a:pPr marL="0" indent="715963" algn="just">
              <a:buNone/>
            </a:pPr>
            <a:r>
              <a:rPr lang="ru-RU" sz="2400" dirty="0" smtClean="0">
                <a:latin typeface="Monotype Corsiva" pitchFamily="66" charset="0"/>
              </a:rPr>
              <a:t>В рамках работы опорной площадки  воспитателями  были проведены открытые занятия для родителей «Растим будущих инженеров» по ознакомлению с разными видами конструктора.</a:t>
            </a:r>
          </a:p>
          <a:p>
            <a:pPr marL="0" indent="715963" algn="just">
              <a:buNone/>
            </a:pPr>
            <a:r>
              <a:rPr lang="ru-RU" sz="2400" dirty="0" smtClean="0">
                <a:latin typeface="Monotype Corsiva" pitchFamily="66" charset="0"/>
              </a:rPr>
              <a:t>Были разработаны памятки для проведения консультаций с родителями.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ownloads\IMG-31523766a39d2afc5697be0d6d06ee3a-V-768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928934"/>
            <a:ext cx="1809615" cy="221457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857712"/>
            <a:ext cx="1895468" cy="20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648200"/>
            <a:ext cx="20717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928934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Пользователь\Downloads\20240518_1550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00037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Социальное сотрудничество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14348" y="1928803"/>
            <a:ext cx="7572428" cy="1571636"/>
          </a:xfrm>
        </p:spPr>
        <p:txBody>
          <a:bodyPr/>
          <a:lstStyle/>
          <a:p>
            <a:pPr marL="0" indent="715963" algn="just">
              <a:buNone/>
            </a:pPr>
            <a:r>
              <a:rPr lang="ru-RU" sz="2400" dirty="0" smtClean="0">
                <a:latin typeface="Monotype Corsiva" pitchFamily="66" charset="0"/>
              </a:rPr>
              <a:t>Детский сад активно сотрудничает с детской библиотекой филиал №16 им. Н.И. </a:t>
            </a:r>
            <a:r>
              <a:rPr lang="ru-RU" sz="2400" dirty="0" err="1" smtClean="0">
                <a:latin typeface="Monotype Corsiva" pitchFamily="66" charset="0"/>
              </a:rPr>
              <a:t>Подлесовой</a:t>
            </a:r>
            <a:r>
              <a:rPr lang="ru-RU" sz="2400" dirty="0" smtClean="0">
                <a:latin typeface="Monotype Corsiva" pitchFamily="66" charset="0"/>
              </a:rPr>
              <a:t>. Регулярно сотрудники библиотеки проводят для воспитанников старших подготовительных групп тематические занятия.</a:t>
            </a:r>
          </a:p>
          <a:p>
            <a:endParaRPr lang="ru-RU" dirty="0"/>
          </a:p>
        </p:txBody>
      </p:sp>
      <p:pic>
        <p:nvPicPr>
          <p:cNvPr id="3074" name="Picture 2" descr="C:\Users\Пользователь\Downloads\IMG-957a752bab5f63742cd264d359c64441-V-473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86190"/>
            <a:ext cx="2500330" cy="214314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86190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786190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Перспективы на </a:t>
            </a:r>
            <a:r>
              <a:rPr lang="ru-RU" b="1" dirty="0" smtClean="0">
                <a:latin typeface="Monotype Corsiva" pitchFamily="66" charset="0"/>
              </a:rPr>
              <a:t>будущее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3"/>
            <a:ext cx="8001056" cy="3429024"/>
          </a:xfrm>
        </p:spPr>
        <p:txBody>
          <a:bodyPr>
            <a:noAutofit/>
          </a:bodyPr>
          <a:lstStyle/>
          <a:p>
            <a:r>
              <a:rPr lang="ru-RU" sz="1900" dirty="0" smtClean="0">
                <a:latin typeface="Monotype Corsiva" pitchFamily="66" charset="0"/>
              </a:rPr>
              <a:t>продолжать выявлять талантливых </a:t>
            </a:r>
            <a:r>
              <a:rPr lang="ru-RU" sz="1900" dirty="0" smtClean="0">
                <a:latin typeface="Monotype Corsiva" pitchFamily="66" charset="0"/>
              </a:rPr>
              <a:t>детей в области технического </a:t>
            </a:r>
            <a:r>
              <a:rPr lang="ru-RU" sz="1900" dirty="0" smtClean="0">
                <a:latin typeface="Monotype Corsiva" pitchFamily="66" charset="0"/>
              </a:rPr>
              <a:t>творчества;</a:t>
            </a:r>
          </a:p>
          <a:p>
            <a:pPr lvl="0"/>
            <a:r>
              <a:rPr lang="ru-RU" sz="1900" dirty="0" smtClean="0">
                <a:latin typeface="Monotype Corsiva" pitchFamily="66" charset="0"/>
              </a:rPr>
              <a:t>увеличить </a:t>
            </a:r>
            <a:r>
              <a:rPr lang="ru-RU" sz="1900" dirty="0" smtClean="0">
                <a:latin typeface="Monotype Corsiva" pitchFamily="66" charset="0"/>
              </a:rPr>
              <a:t>количество детей </a:t>
            </a:r>
            <a:r>
              <a:rPr lang="ru-RU" sz="1900" dirty="0" smtClean="0">
                <a:latin typeface="Monotype Corsiva" pitchFamily="66" charset="0"/>
              </a:rPr>
              <a:t>с ОВЗ способных </a:t>
            </a:r>
            <a:r>
              <a:rPr lang="ru-RU" sz="1900" dirty="0" smtClean="0">
                <a:latin typeface="Monotype Corsiva" pitchFamily="66" charset="0"/>
              </a:rPr>
              <a:t>к самостоятельному техническому творчеству;</a:t>
            </a:r>
          </a:p>
          <a:p>
            <a:pPr lvl="0"/>
            <a:r>
              <a:rPr lang="ru-RU" sz="1900" dirty="0" smtClean="0">
                <a:latin typeface="Monotype Corsiva" pitchFamily="66" charset="0"/>
              </a:rPr>
              <a:t>увеличить  % участия воспитанников  в мероприятиях технической направленности;</a:t>
            </a:r>
            <a:endParaRPr lang="ru-RU" sz="1900" dirty="0" smtClean="0">
              <a:latin typeface="Monotype Corsiva" pitchFamily="66" charset="0"/>
            </a:endParaRPr>
          </a:p>
          <a:p>
            <a:pPr lvl="0"/>
            <a:r>
              <a:rPr lang="ru-RU" sz="1900" dirty="0" smtClean="0">
                <a:latin typeface="Monotype Corsiva" pitchFamily="66" charset="0"/>
              </a:rPr>
              <a:t>повысить интерес родителей к техническому творчеству через организацию дней открытых дверей, активных форм работы детей и взрослых</a:t>
            </a:r>
            <a:r>
              <a:rPr lang="ru-RU" sz="1900" dirty="0" smtClean="0">
                <a:latin typeface="Monotype Corsiva" pitchFamily="66" charset="0"/>
              </a:rPr>
              <a:t>.</a:t>
            </a:r>
          </a:p>
          <a:p>
            <a:pPr lvl="0" algn="just"/>
            <a:r>
              <a:rPr lang="ru-RU" sz="1900" dirty="0" smtClean="0">
                <a:latin typeface="Monotype Corsiva" pitchFamily="66" charset="0"/>
              </a:rPr>
              <a:t>продолжать работу по обогащению </a:t>
            </a:r>
            <a:r>
              <a:rPr lang="ru-RU" sz="1900" dirty="0" smtClean="0">
                <a:latin typeface="Monotype Corsiva" pitchFamily="66" charset="0"/>
              </a:rPr>
              <a:t>развивающей предметно-пространственной среды, способствующей формированию технических и конструктивных умений и навыков в специфических видах детской деятельности;</a:t>
            </a:r>
          </a:p>
          <a:p>
            <a:pPr lvl="0" algn="just"/>
            <a:r>
              <a:rPr lang="ru-RU" sz="1900" dirty="0" smtClean="0">
                <a:latin typeface="Monotype Corsiva" pitchFamily="66" charset="0"/>
              </a:rPr>
              <a:t>продолжать работу  по совершенствованию </a:t>
            </a:r>
            <a:r>
              <a:rPr lang="ru-RU" sz="1900" dirty="0" smtClean="0">
                <a:latin typeface="Monotype Corsiva" pitchFamily="66" charset="0"/>
              </a:rPr>
              <a:t>профессиональной компетентности педагогов в реализации парциальной программы дошкольного образования «От </a:t>
            </a:r>
            <a:r>
              <a:rPr lang="ru-RU" sz="1900" dirty="0" err="1" smtClean="0">
                <a:latin typeface="Monotype Corsiva" pitchFamily="66" charset="0"/>
              </a:rPr>
              <a:t>Фребеля</a:t>
            </a:r>
            <a:r>
              <a:rPr lang="ru-RU" sz="1900" dirty="0" smtClean="0">
                <a:latin typeface="Monotype Corsiva" pitchFamily="66" charset="0"/>
              </a:rPr>
              <a:t> до роботов: растим будущих инженеров».</a:t>
            </a:r>
          </a:p>
          <a:p>
            <a:pPr lvl="0"/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300039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Благодарим </a:t>
            </a:r>
            <a:br>
              <a:rPr lang="ru-RU" sz="7200" b="1" dirty="0" smtClean="0">
                <a:latin typeface="Monotype Corsiva" pitchFamily="66" charset="0"/>
              </a:rPr>
            </a:br>
            <a:r>
              <a:rPr lang="ru-RU" sz="7200" b="1" dirty="0" smtClean="0">
                <a:latin typeface="Monotype Corsiva" pitchFamily="66" charset="0"/>
              </a:rPr>
              <a:t>за внимание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62" y="1071546"/>
            <a:ext cx="67151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5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СП «Детский сад №56» ГБОУ СОШ №4 г.о.Сызрань функционирует 10 групп: </a:t>
            </a:r>
          </a:p>
          <a:p>
            <a:pPr marR="0" lvl="0" indent="715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6908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 группа общеразвивающая, </a:t>
            </a:r>
          </a:p>
          <a:p>
            <a:pPr marR="0" lvl="0" indent="715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6908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 группа компенсирующего вида </a:t>
            </a:r>
          </a:p>
          <a:p>
            <a:pPr marR="0" lvl="0" indent="715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6908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7 групп комбинированных.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4338" name="Picture 2" descr="C:\Users\Пользователь\Downloads\QEYYi2fTc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14686"/>
            <a:ext cx="6072230" cy="3326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1500174"/>
            <a:ext cx="3643338" cy="407196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В СП «Детский сад №56» 162 воспитанника, из них 107  воспитанников имеют статус ОВЗ. Детей в возрасте от 5 до 7 лет 81 человек, из них 29 человек занимаются по программе дополнительного образования технической направленности «</a:t>
            </a:r>
            <a:r>
              <a:rPr lang="ru-RU" sz="2400" dirty="0" err="1" smtClean="0">
                <a:latin typeface="Monotype Corsiva" pitchFamily="66" charset="0"/>
              </a:rPr>
              <a:t>Фанкластик</a:t>
            </a:r>
            <a:r>
              <a:rPr lang="ru-RU" sz="2400" dirty="0" smtClean="0">
                <a:latin typeface="Monotype Corsiva" pitchFamily="66" charset="0"/>
              </a:rPr>
              <a:t>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9" name="Рисунок 8" descr="C:\Users\Пользователь\Downloads\20231108_170452-scal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714884"/>
            <a:ext cx="2571768" cy="1785950"/>
          </a:xfrm>
          <a:prstGeom prst="rect">
            <a:avLst/>
          </a:prstGeom>
          <a:noFill/>
        </p:spPr>
      </p:pic>
      <p:pic>
        <p:nvPicPr>
          <p:cNvPr id="10" name="Рисунок 9" descr="C:\Users\Пользователь\Downloads\20240508_1156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86593" y="2643167"/>
            <a:ext cx="1785951" cy="207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загрузки\IMG-50146a9ab3dff95bddcef95bde0853b5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857232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000240"/>
            <a:ext cx="5000660" cy="2500330"/>
          </a:xfrm>
        </p:spPr>
        <p:txBody>
          <a:bodyPr>
            <a:normAutofit fontScale="90000"/>
          </a:bodyPr>
          <a:lstStyle/>
          <a:p>
            <a:pPr indent="715963" algn="just"/>
            <a:r>
              <a:rPr lang="ru-RU" sz="2200" dirty="0" smtClean="0">
                <a:latin typeface="Monotype Corsiva" pitchFamily="66" charset="0"/>
              </a:rPr>
              <a:t>В целях создания условий для реализации технического творчества у детей старшего дошкольного возраста в рамках областной субсидии в 2023 году структурное подразделение  «Детский сад №56» ГБОУ СОШ №4 г.о.Сызрань получил следующее оборудование: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1) </a:t>
            </a:r>
            <a:r>
              <a:rPr lang="ru-RU" sz="2200" b="1" dirty="0" smtClean="0">
                <a:latin typeface="Monotype Corsiva" pitchFamily="66" charset="0"/>
              </a:rPr>
              <a:t>электронный конструктор Знаток.320 схем;</a:t>
            </a:r>
            <a:br>
              <a:rPr lang="ru-RU" sz="2200" b="1" dirty="0" smtClean="0">
                <a:latin typeface="Monotype Corsiva" pitchFamily="66" charset="0"/>
              </a:rPr>
            </a:br>
            <a:r>
              <a:rPr lang="ru-RU" sz="2200" b="1" dirty="0" smtClean="0">
                <a:latin typeface="Monotype Corsiva" pitchFamily="66" charset="0"/>
              </a:rPr>
              <a:t>2) конструктор Академия </a:t>
            </a:r>
            <a:r>
              <a:rPr lang="ru-RU" sz="2200" b="1" dirty="0" err="1" smtClean="0">
                <a:latin typeface="Monotype Corsiva" pitchFamily="66" charset="0"/>
              </a:rPr>
              <a:t>Наураши</a:t>
            </a:r>
            <a:r>
              <a:rPr lang="ru-RU" sz="2200" b="1" dirty="0" smtClean="0">
                <a:latin typeface="Monotype Corsiva" pitchFamily="66" charset="0"/>
              </a:rPr>
              <a:t> «Азбука Робототехники».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 descr="C:\Users\Пользователь\Downloads\412.jpg"/>
          <p:cNvPicPr/>
          <p:nvPr/>
        </p:nvPicPr>
        <p:blipFill>
          <a:blip r:embed="rId3" cstate="print"/>
          <a:srcRect l="2756" t="13288" r="2302" b="10337"/>
          <a:stretch>
            <a:fillRect/>
          </a:stretch>
        </p:blipFill>
        <p:spPr bwMode="auto">
          <a:xfrm>
            <a:off x="1428728" y="4357694"/>
            <a:ext cx="32363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ownloads\71998.970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928802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ownloads\detsad-2106726-1615982520.jpg"/>
          <p:cNvPicPr/>
          <p:nvPr/>
        </p:nvPicPr>
        <p:blipFill>
          <a:blip r:embed="rId5"/>
          <a:srcRect b="5714"/>
          <a:stretch>
            <a:fillRect/>
          </a:stretch>
        </p:blipFill>
        <p:spPr bwMode="auto">
          <a:xfrm>
            <a:off x="5072066" y="4357694"/>
            <a:ext cx="3214710" cy="2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214422"/>
            <a:ext cx="72152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5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2024 года СП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№56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ГБОУ СОШ №4 г.о.Сызрань функционирует как опорная площадка по развитию технического творчества в дошкольных образовательных организациях (приказ Западного управления Министерства образования и науки Самарской области №28 от 19.01.2024г.).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36000" t="17516" r="34433" b="10510"/>
          <a:stretch>
            <a:fillRect/>
          </a:stretch>
        </p:blipFill>
        <p:spPr bwMode="auto">
          <a:xfrm>
            <a:off x="1285852" y="2928934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36477" t="23482" r="34304" b="10526"/>
          <a:stretch>
            <a:fillRect/>
          </a:stretch>
        </p:blipFill>
        <p:spPr bwMode="auto">
          <a:xfrm>
            <a:off x="4786314" y="2928934"/>
            <a:ext cx="278608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001056" cy="4525963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>
                <a:latin typeface="Monotype Corsiva" pitchFamily="66" charset="0"/>
              </a:rPr>
              <a:t>разработка и внедрение модели формирования у детей старшего дошкольного возраста, в том числе детей с ОВЗ, готовности к изучению технических наук средствами игрового оборудования и разных видов конструктора на основе парциальной программы дошкольного образования «От </a:t>
            </a:r>
            <a:r>
              <a:rPr lang="ru-RU" sz="2000" dirty="0" err="1" smtClean="0">
                <a:latin typeface="Monotype Corsiva" pitchFamily="66" charset="0"/>
              </a:rPr>
              <a:t>Фребеля</a:t>
            </a:r>
            <a:r>
              <a:rPr lang="ru-RU" sz="2000" dirty="0" smtClean="0">
                <a:latin typeface="Monotype Corsiva" pitchFamily="66" charset="0"/>
              </a:rPr>
              <a:t> до роботов: растим будущих инженеров»;</a:t>
            </a:r>
          </a:p>
          <a:p>
            <a:pPr lvl="0" algn="just"/>
            <a:r>
              <a:rPr lang="ru-RU" sz="2000" dirty="0" smtClean="0">
                <a:latin typeface="Monotype Corsiva" pitchFamily="66" charset="0"/>
              </a:rPr>
              <a:t>формирование у детей старшего дошкольного возраста, в том числе детей с ОВЗ, основ технической грамотности и готовности к изучению технических наук;</a:t>
            </a:r>
          </a:p>
          <a:p>
            <a:pPr lvl="0" algn="just"/>
            <a:r>
              <a:rPr lang="ru-RU" sz="2000" dirty="0" smtClean="0">
                <a:latin typeface="Monotype Corsiva" pitchFamily="66" charset="0"/>
              </a:rPr>
              <a:t>обогащение развивающей предметно-пространственной среды, способствующей формированию технических и конструктивных умений и навыков в специфических видах детской деятельности;</a:t>
            </a:r>
          </a:p>
          <a:p>
            <a:pPr lvl="0" algn="just"/>
            <a:r>
              <a:rPr lang="ru-RU" sz="2000" dirty="0" smtClean="0">
                <a:latin typeface="Monotype Corsiva" pitchFamily="66" charset="0"/>
              </a:rPr>
              <a:t>совершенствование профессиональной компетентности педагогов в реализации парциальной программы дошкольного образования «От </a:t>
            </a:r>
            <a:r>
              <a:rPr lang="ru-RU" sz="2000" dirty="0" err="1" smtClean="0">
                <a:latin typeface="Monotype Corsiva" pitchFamily="66" charset="0"/>
              </a:rPr>
              <a:t>Фребеля</a:t>
            </a:r>
            <a:r>
              <a:rPr lang="ru-RU" sz="2000" dirty="0" smtClean="0">
                <a:latin typeface="Monotype Corsiva" pitchFamily="66" charset="0"/>
              </a:rPr>
              <a:t> до роботов: растим будущих инженеров».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1142984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5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базе СП «Детский сад №56» в каждой группе созданы свои технические центры, которые направлены на реализацию выше поставленных задач.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https://dou56-szr.minobr63.ru/wp-content/uploads/2024/05/IMG-3289ab80a8dd60b48044248a1b5a3274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5743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ou56-szr.minobr63.ru/wp-content/uploads/2024/05/IMG-20240508-WA0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357430"/>
            <a:ext cx="3481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ou56-szr.minobr63.ru/wp-content/uploads/2024/05/IMG_2335-scale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00570"/>
            <a:ext cx="3520526" cy="20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Окружной этап Всероссийского технологического конкурса «Инженерные кадры России» среди дошкольных образовательных организаций Западного образовательного округа в категории «</a:t>
            </a:r>
            <a:r>
              <a:rPr lang="ru-RU" sz="2000" b="1" i="1" dirty="0" err="1" smtClean="0"/>
              <a:t>ИКаРёнок</a:t>
            </a:r>
            <a:r>
              <a:rPr lang="ru-RU" sz="2000" b="1" i="1" dirty="0" smtClean="0"/>
              <a:t>» (сезон 2024) проект «Мост будущего»</a:t>
            </a:r>
            <a:endParaRPr lang="ru-RU" sz="2000" b="1" dirty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496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857496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1" y="4857760"/>
            <a:ext cx="2214578" cy="163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857761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857496"/>
            <a:ext cx="21496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786322"/>
            <a:ext cx="2143140" cy="172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1666344391_19-mykaleidoscope-ru-p-fon-dlya-detskoi-otkritki-instagram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428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Всероссийский фестиваль детского и молодежного научно-технического творчества «</a:t>
            </a:r>
            <a:r>
              <a:rPr lang="ru-RU" sz="2400" b="1" dirty="0" err="1" smtClean="0">
                <a:latin typeface="Monotype Corsiva" pitchFamily="66" charset="0"/>
              </a:rPr>
              <a:t>КосмоФест</a:t>
            </a:r>
            <a:r>
              <a:rPr lang="ru-RU" sz="2400" b="1" dirty="0" smtClean="0">
                <a:latin typeface="Monotype Corsiva" pitchFamily="66" charset="0"/>
              </a:rPr>
              <a:t> 2024» номинация «Земля в иллюминаторе» проект «Сызрань космическая»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7" y="2928935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D:\загрузки\IMG-d02d5735c90d441fee3626b4d8c4fd3b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928934"/>
            <a:ext cx="2428892" cy="173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ownloads\IMG-363b792ee0f15126482dfc2e2e25388c-V-1-768x1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28662" y="4857760"/>
            <a:ext cx="2500330" cy="166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ownloads\20240301_163443-768x10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928934"/>
            <a:ext cx="2143140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ownloads\IMG-c70cb5be6b7be4d1522dd863ad581745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857760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ownloads\IMG_20240301_140412-scale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912242"/>
            <a:ext cx="2143140" cy="158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716</Words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Западное управление министерства образования и науки Самарской области   государственное бюджетное общеобразовательное учреждение   средняя общеобразовательная школа № 4 имени Героя Советского Союза Д.П. Левина городского округа Сызрань Самарской области</vt:lpstr>
      <vt:lpstr>Слайд 2</vt:lpstr>
      <vt:lpstr>В СП «Детский сад №56» 162 воспитанника, из них 107  воспитанников имеют статус ОВЗ. Детей в возрасте от 5 до 7 лет 81 человек, из них 29 человек занимаются по программе дополнительного образования технической направленности «Фанкластик»</vt:lpstr>
      <vt:lpstr>В целях создания условий для реализации технического творчества у детей старшего дошкольного возраста в рамках областной субсидии в 2023 году структурное подразделение  «Детский сад №56» ГБОУ СОШ №4 г.о.Сызрань получил следующее оборудование: 1) электронный конструктор Знаток.320 схем; 2) конструктор Академия Наураши «Азбука Робототехники». </vt:lpstr>
      <vt:lpstr>Слайд 5</vt:lpstr>
      <vt:lpstr>Задачи:</vt:lpstr>
      <vt:lpstr>Слайд 7</vt:lpstr>
      <vt:lpstr>Окружной этап Всероссийского технологического конкурса «Инженерные кадры России» среди дошкольных образовательных организаций Западного образовательного округа в категории «ИКаРёнок» (сезон 2024) проект «Мост будущего»</vt:lpstr>
      <vt:lpstr>Всероссийский фестиваль детского и молодежного научно-технического творчества «КосмоФест 2024» номинация «Земля в иллюминаторе» проект «Сызрань космическая» </vt:lpstr>
      <vt:lpstr>Всероссийский конкурс научно-технического и инновационного творчества «Шустрик»  номинация для детей ОВЗ </vt:lpstr>
      <vt:lpstr>Повышение квалификации</vt:lpstr>
      <vt:lpstr>Дополнительное образование</vt:lpstr>
      <vt:lpstr>Работа педагогического состава</vt:lpstr>
      <vt:lpstr>Школа молодого педагога</vt:lpstr>
      <vt:lpstr>Работа с родителями</vt:lpstr>
      <vt:lpstr>Социальное сотрудничество</vt:lpstr>
      <vt:lpstr>Перспективы на будущее</vt:lpstr>
      <vt:lpstr>Благодарим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№56»  ГБОУ СОШ №4 г.о.Сызрань</dc:title>
  <dc:creator>Светик</dc:creator>
  <cp:lastModifiedBy>Пользователь</cp:lastModifiedBy>
  <cp:revision>37</cp:revision>
  <dcterms:created xsi:type="dcterms:W3CDTF">2024-02-27T05:47:25Z</dcterms:created>
  <dcterms:modified xsi:type="dcterms:W3CDTF">2024-05-19T16:41:54Z</dcterms:modified>
</cp:coreProperties>
</file>