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0" r:id="rId1"/>
  </p:sldMasterIdLst>
  <p:notesMasterIdLst>
    <p:notesMasterId r:id="rId14"/>
  </p:notesMasterIdLst>
  <p:sldIdLst>
    <p:sldId id="256" r:id="rId2"/>
    <p:sldId id="301" r:id="rId3"/>
    <p:sldId id="293" r:id="rId4"/>
    <p:sldId id="260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33CCCC"/>
    <a:srgbClr val="00FFFF"/>
    <a:srgbClr val="2050E8"/>
    <a:srgbClr val="3366FF"/>
    <a:srgbClr val="0000FF"/>
    <a:srgbClr val="0CEE2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47" autoAdjust="0"/>
    <p:restoredTop sz="95407" autoAdjust="0"/>
  </p:normalViewPr>
  <p:slideViewPr>
    <p:cSldViewPr>
      <p:cViewPr>
        <p:scale>
          <a:sx n="75" d="100"/>
          <a:sy n="75" d="100"/>
        </p:scale>
        <p:origin x="-420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19B51-E753-4069-A5BD-72ECFF708F99}" type="datetimeFigureOut">
              <a:rPr lang="ru-RU" smtClean="0"/>
              <a:pPr/>
              <a:t>31.03.2023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AA15C-899F-42EA-A626-E1FECA6E48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A15C-899F-42EA-A626-E1FECA6E48E4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A15C-899F-42EA-A626-E1FECA6E48E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AA15C-899F-42EA-A626-E1FECA6E48E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46090E-3FC5-44A9-BF55-2B4B4AF1D227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37E4E2-FA3D-41D2-ABEC-C1E7E605B1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9087266"/>
      </p:ext>
    </p:extLst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6163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45402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197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774677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052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B04622-F57A-4300-8680-F129699A614C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6309AD-8CBB-4D3E-BE2D-D1F5150151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383154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5DAC8F-1532-446F-86AB-F9882BF48F26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071568-BBBC-4C40-80A8-E79560ED7D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4838695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9EF32A5-9EA7-44E7-94CB-1FA5F7B29875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80018D-6474-4510-B7D5-6994F9A9275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68742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0A6CA3-C3B1-4294-BE0D-F95527E76556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97287E-AA28-4FD2-8042-90E6589DA9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278904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CF5451-9E9C-46D3-857A-6385E4D95211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2082D-7C28-4A43-BB3F-D063D792FC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1080827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4F05C1-A128-4C86-A019-EA48FD20B3A3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B5ED2-09AA-4A64-AA83-10967412E5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9462137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139CE-CE13-4514-9AC2-CA8BC8C7D5CC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DAEF0-CE4A-4C6B-AEA7-1BAD482253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7494441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4B3FA9-256E-424F-9821-47025AF03461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2CB134-5520-455E-9F8E-C248EE1EFC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865437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DE3EC4-7DD2-4AA3-9B2F-6E728B4811B2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356F47-552B-472F-96F8-18619554DE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3464350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DCE75A-DE32-4A13-82D8-80E537BABF1B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298621-311B-4CDA-B82E-DE950E6150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1233579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7F3FA14-AFAC-4907-BB08-05C4ED66DAAF}" type="datetimeFigureOut">
              <a:rPr lang="en-US" smtClean="0"/>
              <a:pPr>
                <a:defRPr/>
              </a:pPr>
              <a:t>3/31/2023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FE3B03D-7F87-4935-917A-8DD9A138E43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282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  <p:sldLayoutId id="2147484212" r:id="rId12"/>
    <p:sldLayoutId id="2147484213" r:id="rId13"/>
    <p:sldLayoutId id="2147484214" r:id="rId14"/>
    <p:sldLayoutId id="2147484215" r:id="rId15"/>
    <p:sldLayoutId id="2147484216" r:id="rId16"/>
  </p:sldLayoutIdLst>
  <p:transition spd="med">
    <p:fade thruBlk="1"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528" y="-1806971"/>
            <a:ext cx="824672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endParaRPr lang="ru-RU" altLang="ru-RU" sz="1600" b="1" dirty="0" smtClean="0">
              <a:latin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государственное бюджетное общеобразовательное учреждение Самарской области                                        средняя общеобразовательная школа №4 имени Героя Советского Союза  Д.И. Левина  </a:t>
            </a:r>
          </a:p>
          <a:p>
            <a:pPr algn="ctr">
              <a:spcBef>
                <a:spcPts val="0"/>
              </a:spcBef>
            </a:pPr>
            <a:r>
              <a:rPr lang="ru-RU" altLang="ru-RU" sz="1600" b="1" dirty="0" smtClean="0">
                <a:latin typeface="Times New Roman" panose="02020603050405020304" pitchFamily="18" charset="0"/>
              </a:rPr>
              <a:t>    городского округа Сызрань Самарской области, структурное подразделение, реализующее общеобразовательную программу дошкольного образования, «Детский сад №56»</a:t>
            </a:r>
          </a:p>
          <a:p>
            <a:pPr algn="ctr">
              <a:defRPr/>
            </a:pPr>
            <a:endParaRPr lang="ru-RU" sz="14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«Использование метода совместного рисования в работе с детьми с расстройствами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аутистического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спектра»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724128" y="5189130"/>
            <a:ext cx="32403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 Дмитриева О.С;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Кузнецова Т.В.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flipV="1">
            <a:off x="2286000" y="4725143"/>
            <a:ext cx="3438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5013175"/>
            <a:ext cx="43022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Сызрань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7992888" cy="139280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этап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вовлечение ребёнка в процесс рисования, побуждение к активным действиям.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69\_dlbHwv0j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88840"/>
            <a:ext cx="4427984" cy="3570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69\7O7eEeXtIk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068960"/>
            <a:ext cx="4211960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9\65ltUI9jfu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3186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69\G7V9Kz1x9c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003" y="3429000"/>
            <a:ext cx="4307971" cy="32309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691276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 smtClean="0">
                <a:ln w="190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5400" b="1" i="1" dirty="0">
                <a:ln w="190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  <a:r>
              <a:rPr lang="ru-RU" sz="5400" b="1" i="1" dirty="0" smtClean="0">
                <a:ln w="1905"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endParaRPr lang="ru-RU" sz="6600" b="1" i="1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 smtClean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6600" b="1" i="1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mdou66norilsk.ucoz.ru/_nw/4/6580035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7810386" cy="4086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6840760" cy="936104"/>
          </a:xfrm>
        </p:spPr>
        <p:txBody>
          <a:bodyPr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детей с РАС: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12776"/>
            <a:ext cx="7056784" cy="489654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 в себя, нарушение коммуникативных способностей;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стереотипии в поведении;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страхи и сопротивления изменениям в окружающей обстановке;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телесного и зрительного контактов;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характерное, особое нарушение развития речи</a:t>
            </a:r>
            <a:endParaRPr lang="ru-RU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3392428"/>
          </a:xfrm>
        </p:spPr>
        <p:txBody>
          <a:bodyPr>
            <a:normAutofit fontScale="90000"/>
          </a:bodyPr>
          <a:lstStyle/>
          <a:p>
            <a:r>
              <a:rPr lang="ru-RU" i="1" u="sng" dirty="0" smtClean="0">
                <a:solidFill>
                  <a:srgbClr val="7030A0"/>
                </a:solidFill>
              </a:rPr>
              <a:t/>
            </a:r>
            <a:br>
              <a:rPr lang="ru-RU" i="1" u="sng" dirty="0" smtClean="0">
                <a:solidFill>
                  <a:srgbClr val="7030A0"/>
                </a:solidFill>
              </a:rPr>
            </a:br>
            <a:r>
              <a:rPr lang="ru-RU" i="1" u="sng" dirty="0" smtClean="0">
                <a:solidFill>
                  <a:srgbClr val="7030A0"/>
                </a:solidFill>
              </a:rPr>
              <a:t/>
            </a:r>
            <a:br>
              <a:rPr lang="ru-RU" i="1" u="sng" dirty="0" smtClean="0">
                <a:solidFill>
                  <a:srgbClr val="7030A0"/>
                </a:solidFill>
              </a:rPr>
            </a:br>
            <a:r>
              <a:rPr lang="ru-RU" i="1" u="sng" dirty="0" smtClean="0">
                <a:solidFill>
                  <a:srgbClr val="7030A0"/>
                </a:solidFill>
              </a:rPr>
              <a:t/>
            </a:r>
            <a:br>
              <a:rPr lang="ru-RU" i="1" u="sng" dirty="0" smtClean="0">
                <a:solidFill>
                  <a:srgbClr val="7030A0"/>
                </a:solidFill>
              </a:rPr>
            </a:br>
            <a:r>
              <a:rPr lang="ru-RU" i="1" u="sng" dirty="0" smtClean="0">
                <a:solidFill>
                  <a:srgbClr val="7030A0"/>
                </a:solidFill>
              </a:rPr>
              <a:t/>
            </a:r>
            <a:br>
              <a:rPr lang="ru-RU" i="1" u="sng" dirty="0" smtClean="0">
                <a:solidFill>
                  <a:srgbClr val="7030A0"/>
                </a:solidFill>
              </a:rPr>
            </a:br>
            <a:r>
              <a:rPr lang="ru-RU" i="1" u="sng" dirty="0" smtClean="0">
                <a:solidFill>
                  <a:srgbClr val="7030A0"/>
                </a:solidFill>
              </a:rPr>
              <a:t/>
            </a:r>
            <a:br>
              <a:rPr lang="ru-RU" i="1" u="sng" dirty="0" smtClean="0">
                <a:solidFill>
                  <a:srgbClr val="7030A0"/>
                </a:solidFill>
              </a:rPr>
            </a:b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69\_dlbHwv0j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8640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69\bhQstzkFFF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429000"/>
            <a:ext cx="4139952" cy="3248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79692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u="sng" dirty="0" smtClean="0">
                <a:latin typeface="Times New Roman" pitchFamily="18" charset="0"/>
                <a:cs typeface="Times New Roman" pitchFamily="18" charset="0"/>
              </a:rPr>
              <a:t>Совместное  рисование предполагает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u="sng" dirty="0">
              <a:ln w="1905">
                <a:noFill/>
              </a:ln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1"/>
          <p:cNvSpPr>
            <a:spLocks noChangeArrowheads="1"/>
          </p:cNvSpPr>
          <p:nvPr/>
        </p:nvSpPr>
        <p:spPr bwMode="auto">
          <a:xfrm>
            <a:off x="467544" y="3189313"/>
            <a:ext cx="752664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420888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ознакомление с окружающим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азвитие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познавательной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активности ребенка</a:t>
            </a:r>
          </a:p>
          <a:p>
            <a:pPr marL="609600" indent="-609600">
              <a:buFont typeface="Wingdings" pitchFamily="2" charset="2"/>
              <a:buChar char="Ø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развитие речи и жестов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6624736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развития совместного рисования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268760"/>
            <a:ext cx="5742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налаживание эмоционального контакта, привлечение интереса  к новому виду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69\Ggar0ZG6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104456" cy="41044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69\Y6xOun7Kdx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564904"/>
            <a:ext cx="4032448" cy="4104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6347714" cy="12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этап – рисование «по заказу» ребёнка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69\w8ttgZs60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4"/>
            <a:ext cx="4320480" cy="35823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User\Desktop\69\2is5BZh6X6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204864"/>
            <a:ext cx="4159863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69\o4ArkiBQnd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248472" cy="3585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Users\User\Desktop\69\dfI1gY3DM6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96952"/>
            <a:ext cx="439248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316417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постепенное введение различных вариантов исполнения одного рисунка, а также новых деталей изображения.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69\Mud23iQv0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4283968" cy="3789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 descr="C:\Users\User\Desktop\69\YXFt9ep0iA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060848"/>
            <a:ext cx="4212976" cy="3816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69\dQM6mtBgPf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464496" cy="3348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User\Desktop\69\TCtHglbeE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4984"/>
            <a:ext cx="4283968" cy="339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2213</TotalTime>
  <Words>185</Words>
  <Application>Microsoft Office PowerPoint</Application>
  <PresentationFormat>Экран (4:3)</PresentationFormat>
  <Paragraphs>44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Слайд 1</vt:lpstr>
      <vt:lpstr>Особенности детей с РАС:</vt:lpstr>
      <vt:lpstr>     </vt:lpstr>
      <vt:lpstr>Слайд 4</vt:lpstr>
      <vt:lpstr>Этапы развития совместного рисования</vt:lpstr>
      <vt:lpstr>2 этап – рисование «по заказу» ребёнка</vt:lpstr>
      <vt:lpstr>Слайд 7</vt:lpstr>
      <vt:lpstr>3 этап – постепенное введение различных вариантов исполнения одного рисунка, а также новых деталей изображения.</vt:lpstr>
      <vt:lpstr>Слайд 9</vt:lpstr>
      <vt:lpstr>4 этап – вовлечение ребёнка в процесс рисования, побуждение к активным действиям.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JOHN DOE</cp:lastModifiedBy>
  <cp:revision>259</cp:revision>
  <dcterms:created xsi:type="dcterms:W3CDTF">2017-05-31T04:53:23Z</dcterms:created>
  <dcterms:modified xsi:type="dcterms:W3CDTF">2023-03-31T05:27:31Z</dcterms:modified>
</cp:coreProperties>
</file>