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  <p:sldId id="262" r:id="rId3"/>
    <p:sldId id="264" r:id="rId4"/>
    <p:sldId id="265" r:id="rId5"/>
    <p:sldId id="266" r:id="rId6"/>
    <p:sldId id="267" r:id="rId7"/>
    <p:sldId id="269" r:id="rId8"/>
    <p:sldId id="270" r:id="rId9"/>
    <p:sldId id="277" r:id="rId10"/>
    <p:sldId id="278" r:id="rId11"/>
    <p:sldId id="279" r:id="rId12"/>
    <p:sldId id="280" r:id="rId13"/>
    <p:sldId id="281" r:id="rId14"/>
    <p:sldId id="271" r:id="rId15"/>
    <p:sldId id="273" r:id="rId16"/>
    <p:sldId id="272" r:id="rId17"/>
    <p:sldId id="282" r:id="rId18"/>
    <p:sldId id="274" r:id="rId19"/>
    <p:sldId id="275" r:id="rId20"/>
    <p:sldId id="276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 descr="https://i.pinimg.com/originals/21/bc/93/21bc937c9e9e2d48ca964da3713888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990601"/>
            <a:ext cx="7620000" cy="260985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родителей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языковая программа МАКАТОН?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шаги»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5562600" cy="1371600"/>
          </a:xfrm>
        </p:spPr>
        <p:txBody>
          <a:bodyPr/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учитель-логопед: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Спирягина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Павловна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originals/21/bc/93/21bc937c9e9e2d48ca964da3713888f6.jpg"/>
          <p:cNvPicPr>
            <a:picLocks noChangeAspect="1" noChangeArrowheads="1"/>
          </p:cNvPicPr>
          <p:nvPr/>
        </p:nvPicPr>
        <p:blipFill>
          <a:blip r:embed="rId2" cstate="print"/>
          <a:srcRect l="17133" t="74300" r="22034" b="3139"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</p:spPr>
      </p:pic>
      <p:pic>
        <p:nvPicPr>
          <p:cNvPr id="3080" name="Picture 8" descr="https://chudo-chado.kg/upload/images/blog/the_language_of_the_child_2.jpg"/>
          <p:cNvPicPr>
            <a:picLocks noChangeAspect="1" noChangeArrowheads="1"/>
          </p:cNvPicPr>
          <p:nvPr/>
        </p:nvPicPr>
        <p:blipFill>
          <a:blip r:embed="rId3" cstate="print"/>
          <a:srcRect l="17143" r="17143"/>
          <a:stretch>
            <a:fillRect/>
          </a:stretch>
        </p:blipFill>
        <p:spPr bwMode="auto">
          <a:xfrm>
            <a:off x="7772400" y="1828800"/>
            <a:ext cx="1288550" cy="1223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4" name="Picture 12" descr="https://psinshoko.ru/800/600/https/avrorra.com/wp-content/uploads/2019/05/post_5cdd56ae8a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038600"/>
            <a:ext cx="1676400" cy="111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6" name="Picture 14" descr="https://i.ytimg.com/vi/ahpskcDMXFg/maxresdefault.jpg"/>
          <p:cNvPicPr>
            <a:picLocks noChangeAspect="1" noChangeArrowheads="1"/>
          </p:cNvPicPr>
          <p:nvPr/>
        </p:nvPicPr>
        <p:blipFill>
          <a:blip r:embed="rId5" cstate="print"/>
          <a:srcRect r="9135"/>
          <a:stretch>
            <a:fillRect/>
          </a:stretch>
        </p:blipFill>
        <p:spPr bwMode="auto">
          <a:xfrm>
            <a:off x="0" y="1828800"/>
            <a:ext cx="1600199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https://ds04.infourok.ru/uploads/ex/03b4/0005204b-d2d8a4aa/img12.jpg"/>
          <p:cNvPicPr/>
          <p:nvPr/>
        </p:nvPicPr>
        <p:blipFill>
          <a:blip r:embed="rId6" cstate="print"/>
          <a:srcRect l="4609" t="29022" r="48838" b="31213"/>
          <a:stretch>
            <a:fillRect/>
          </a:stretch>
        </p:blipFill>
        <p:spPr bwMode="auto">
          <a:xfrm>
            <a:off x="1752600" y="152400"/>
            <a:ext cx="5638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ds04.infourok.ru/uploads/ex/03b4/0005204b-d2d8a4aa/img12.jpg"/>
          <p:cNvPicPr/>
          <p:nvPr/>
        </p:nvPicPr>
        <p:blipFill>
          <a:blip r:embed="rId6" cstate="print"/>
          <a:srcRect l="4027" t="75119" r="74147" b="2282"/>
          <a:stretch>
            <a:fillRect/>
          </a:stretch>
        </p:blipFill>
        <p:spPr bwMode="auto">
          <a:xfrm>
            <a:off x="76200" y="152400"/>
            <a:ext cx="1600200" cy="106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2" name="Picture 10" descr="https://arustour.ru/wp-content/uploads/2018/02/rebenok-nachal-govorit-razvivaem-proiznoshenie-i-slovarnyj-zapa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95116" y="457200"/>
            <a:ext cx="1648884" cy="956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https://ds04.infourok.ru/uploads/ex/03b4/0005204b-d2d8a4aa/img12.jpg"/>
          <p:cNvPicPr/>
          <p:nvPr/>
        </p:nvPicPr>
        <p:blipFill>
          <a:blip r:embed="rId6" cstate="print"/>
          <a:srcRect l="28581" t="75119" r="52322" b="2282"/>
          <a:stretch>
            <a:fillRect/>
          </a:stretch>
        </p:blipFill>
        <p:spPr bwMode="auto">
          <a:xfrm>
            <a:off x="7391400" y="3886200"/>
            <a:ext cx="16002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originals/21/bc/93/21bc937c9e9e2d48ca964da3713888f6.jpg"/>
          <p:cNvPicPr>
            <a:picLocks noChangeAspect="1" noChangeArrowheads="1"/>
          </p:cNvPicPr>
          <p:nvPr/>
        </p:nvPicPr>
        <p:blipFill>
          <a:blip r:embed="rId2" cstate="print"/>
          <a:srcRect l="17133" t="74300" r="22034" b="3139"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Жесты, которые мы часто используем в повседневной жизни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6" descr="https://thumbs.dreamstime.com/z/%D0%B6%D0%B5%D1%81%D1%82%D1%8B-%D0%B8-%D0%B2%D1%8B%D1%80%D0%B0%D0%B6%D0%B5%D0%BD%D0%B8%D1%8F-%D0%B8%D1%86%D0%B0-%D0%B5%D0%B2%D1%83%D1%88%D0%BA%D0%B8-70986008.jpg"/>
          <p:cNvPicPr>
            <a:picLocks noChangeAspect="1" noChangeArrowheads="1"/>
          </p:cNvPicPr>
          <p:nvPr/>
        </p:nvPicPr>
        <p:blipFill>
          <a:blip r:embed="rId3" cstate="print"/>
          <a:srcRect b="9836"/>
          <a:stretch>
            <a:fillRect/>
          </a:stretch>
        </p:blipFill>
        <p:spPr bwMode="auto">
          <a:xfrm>
            <a:off x="2438400" y="1143000"/>
            <a:ext cx="4876800" cy="40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originals/21/bc/93/21bc937c9e9e2d48ca964da3713888f6.jpg"/>
          <p:cNvPicPr>
            <a:picLocks noChangeAspect="1" noChangeArrowheads="1"/>
          </p:cNvPicPr>
          <p:nvPr/>
        </p:nvPicPr>
        <p:blipFill>
          <a:blip r:embed="rId2" cstate="print"/>
          <a:srcRect l="17133" t="74300" r="22034" b="3139"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1990-х гг. 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Открытия: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39624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жестов помогает людям с различными видами нарушений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связь между естественными жестами и звучащими словами 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Иконичность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жестов - не единственный фактор, способствующий пониманию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Мануальные жесты влияют на формирование экспрессивной речи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mywishboard.com/thumbs/wish/a/d/c/1020x0_mfueuiajgprukutq_jpg_617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b="5684"/>
          <a:stretch>
            <a:fillRect/>
          </a:stretch>
        </p:blipFill>
        <p:spPr bwMode="auto">
          <a:xfrm>
            <a:off x="5181600" y="304800"/>
            <a:ext cx="256642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https://i.pinimg.com/originals/21/bc/93/21bc937c9e9e2d48ca964da3713888f6.jpg"/>
          <p:cNvPicPr>
            <a:picLocks noChangeAspect="1" noChangeArrowheads="1"/>
          </p:cNvPicPr>
          <p:nvPr/>
        </p:nvPicPr>
        <p:blipFill>
          <a:blip r:embed="rId3" cstate="print"/>
          <a:srcRect l="17133" t="74300" r="22034" b="3139"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</p:spPr>
      </p:pic>
      <p:pic>
        <p:nvPicPr>
          <p:cNvPr id="31746" name="Picture 2" descr="https://xn--48-mlc2ax2eva.xn--p1ai/wp-content/uploads/2021/06/kartinka-trening-21.06.2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1000"/>
            <a:ext cx="2540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8" name="Picture 4" descr="https://singinghands.co.uk/wp-content/uploads/2016/03/Nursery-session-with-Makaton-Makaton-sign-Rabbit-Gro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819400"/>
            <a:ext cx="2857556" cy="1905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50" name="Picture 6" descr="https://mamasveta.com/wp-content/uploads/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2819400"/>
            <a:ext cx="2613946" cy="1934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использования программы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Макатон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функциональный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слова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версия</a:t>
            </a:r>
          </a:p>
        </p:txBody>
      </p:sp>
      <p:pic>
        <p:nvPicPr>
          <p:cNvPr id="5" name="Picture 2" descr="https://i.pinimg.com/originals/21/bc/93/21bc937c9e9e2d48ca964da3713888f6.jpg"/>
          <p:cNvPicPr>
            <a:picLocks noChangeAspect="1" noChangeArrowheads="1"/>
          </p:cNvPicPr>
          <p:nvPr/>
        </p:nvPicPr>
        <p:blipFill>
          <a:blip r:embed="rId2" cstate="print"/>
          <a:srcRect l="17133" t="74300" r="22034" b="3139"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21/bc/93/21bc937c9e9e2d48ca964da3713888f6.jpg"/>
          <p:cNvPicPr>
            <a:picLocks noChangeAspect="1" noChangeArrowheads="1"/>
          </p:cNvPicPr>
          <p:nvPr/>
        </p:nvPicPr>
        <p:blipFill>
          <a:blip r:embed="rId2" cstate="print"/>
          <a:srcRect l="17133" t="74300" r="22034" b="3139"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ключевых понятий (используется грамотная устная речь)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3733799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предложении 2-3 самых важных жеста/символа передают смысл сообщения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остепенное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введение абстрактных понятий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местоимений, прилагательных и т.д.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общения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группе пользователей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21/bc/93/21bc937c9e9e2d48ca964da3713888f6.jpg"/>
          <p:cNvPicPr>
            <a:picLocks noChangeAspect="1" noChangeArrowheads="1"/>
          </p:cNvPicPr>
          <p:nvPr/>
        </p:nvPicPr>
        <p:blipFill>
          <a:blip r:embed="rId2" cstate="print"/>
          <a:srcRect l="17133" t="74300" r="22034" b="3139"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749" y="7620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Функциональный уровень 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(используется грамотная устная речь)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0561"/>
            <a:ext cx="8229600" cy="37338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жесты и символы используются максимально конкретно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единичные жесты передают смысл целого сообщения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много реальных предметов, фотографий и картинок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передается ограниченное количество информации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21/bc/93/21bc937c9e9e2d48ca964da3713888f6.jpg"/>
          <p:cNvPicPr>
            <a:picLocks noChangeAspect="1" noChangeArrowheads="1"/>
          </p:cNvPicPr>
          <p:nvPr/>
        </p:nvPicPr>
        <p:blipFill>
          <a:blip r:embed="rId2" cstate="print"/>
          <a:srcRect l="17133" t="74300" r="22034" b="3139"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</p:spPr>
      </p:pic>
      <p:pic>
        <p:nvPicPr>
          <p:cNvPr id="32770" name="Picture 2" descr="F:\Макатон\Карточки Макатон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895600"/>
            <a:ext cx="1676400" cy="2369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1" name="Picture 3" descr="F:\Макатон\Карточки Макатон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895600"/>
            <a:ext cx="167112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Picture 4" descr="F:\Макатон\Карточки Макатон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04800"/>
            <a:ext cx="1676400" cy="2369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3" name="Picture 5" descr="F:\Макатон\Карточки Макатон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04800"/>
            <a:ext cx="167112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4" name="Picture 6" descr="F:\Макатон\Карточки Макатон\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304800"/>
            <a:ext cx="167112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21/bc/93/21bc937c9e9e2d48ca964da3713888f6.jpg"/>
          <p:cNvPicPr>
            <a:picLocks noChangeAspect="1" noChangeArrowheads="1"/>
          </p:cNvPicPr>
          <p:nvPr/>
        </p:nvPicPr>
        <p:blipFill>
          <a:blip r:embed="rId2" cstate="print"/>
          <a:srcRect l="17133" t="74300" r="22034" b="3139"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5021"/>
            <a:ext cx="8534400" cy="1015621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версия –грамматический уровень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(используется грамотная устная речь)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17683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слово в предложении сопровождается жестом/символом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не для повседневного общения, а как способ обучения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при подготовке к обучению чтению и письму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грамматические маркеры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разработке, так как грамматика русского языка сложна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21/bc/93/21bc937c9e9e2d48ca964da3713888f6.jpg"/>
          <p:cNvPicPr>
            <a:picLocks noChangeAspect="1" noChangeArrowheads="1"/>
          </p:cNvPicPr>
          <p:nvPr/>
        </p:nvPicPr>
        <p:blipFill>
          <a:blip r:embed="rId2" cstate="print"/>
          <a:srcRect l="17133" t="74300" r="22034" b="3139"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использования символов на разных уровнях</a:t>
            </a:r>
          </a:p>
        </p:txBody>
      </p:sp>
      <p:pic>
        <p:nvPicPr>
          <p:cNvPr id="2050" name="Picture 2" descr="C:\Users\Спирягины\Pictures\МАКАТОН\Уровни использо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092" t="43774" r="3050" b="4034"/>
          <a:stretch>
            <a:fillRect/>
          </a:stretch>
        </p:blipFill>
        <p:spPr bwMode="auto">
          <a:xfrm rot="21410311">
            <a:off x="2744890" y="1516304"/>
            <a:ext cx="4776925" cy="3754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Макатон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языковая программа, которая использует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5161" y="2057400"/>
            <a:ext cx="8221639" cy="3763963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звучащую речь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жесты (на основе Русского жестового языка)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картинки-символы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Макатон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обеспечивает системный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мультимодальный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к обучению коммуникации и речи</a:t>
            </a:r>
          </a:p>
          <a:p>
            <a:pPr>
              <a:buNone/>
            </a:pPr>
            <a:endParaRPr lang="ru-RU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4626" name="Picture 2" descr="https://i.pinimg.com/originals/21/bc/93/21bc937c9e9e2d48ca964da3713888f6.jpg"/>
          <p:cNvPicPr>
            <a:picLocks noChangeAspect="1" noChangeArrowheads="1"/>
          </p:cNvPicPr>
          <p:nvPr/>
        </p:nvPicPr>
        <p:blipFill>
          <a:blip r:embed="rId2" cstate="print"/>
          <a:srcRect l="17133" t="74300" r="22034" b="3139"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s://i.pinimg.com/originals/df/be/de/dfbede476b81ca1a296d92bc95b5c368.jpg"/>
          <p:cNvPicPr>
            <a:picLocks noGrp="1"/>
          </p:cNvPicPr>
          <p:nvPr>
            <p:ph idx="4294967295"/>
          </p:nvPr>
        </p:nvPicPr>
        <p:blipFill>
          <a:blip r:embed="rId2" cstate="print"/>
          <a:srcRect l="11329" t="13916" r="11171" b="14417"/>
          <a:stretch>
            <a:fillRect/>
          </a:stretch>
        </p:blipFill>
        <p:spPr bwMode="auto">
          <a:xfrm>
            <a:off x="304800" y="1143000"/>
            <a:ext cx="373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i.pinimg.com/originals/21/bc/93/21bc937c9e9e2d48ca964da3713888f6.jpg"/>
          <p:cNvPicPr>
            <a:picLocks noChangeAspect="1" noChangeArrowheads="1"/>
          </p:cNvPicPr>
          <p:nvPr/>
        </p:nvPicPr>
        <p:blipFill>
          <a:blip r:embed="rId3" cstate="print"/>
          <a:srcRect l="17133" t="74300" r="22034" b="3139"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</p:spPr>
      </p:pic>
      <p:pic>
        <p:nvPicPr>
          <p:cNvPr id="4098" name="Picture 2" descr="https://yt3.ggpht.com/ytc/AKedOLSHgAiqpUKhxNSyAPNA1jd4HlRwT4mg0YocKuKZ=s900-c-k-c0x00ffffff-no-r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6858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21/bc/93/21bc937c9e9e2d48ca964da3713888f6.jpg"/>
          <p:cNvPicPr>
            <a:picLocks noChangeAspect="1" noChangeArrowheads="1"/>
          </p:cNvPicPr>
          <p:nvPr/>
        </p:nvPicPr>
        <p:blipFill>
          <a:blip r:embed="rId2" cstate="print"/>
          <a:srcRect l="17133" t="74300" r="22034" b="3139"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общения с детьми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86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1.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сказать что-то, убедитесь, что ребенок готов вас услышать.</a:t>
            </a:r>
          </a:p>
          <a:p>
            <a:pPr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Убедитесь, что ребенок видит ваши глаза и лицо в целом.</a:t>
            </a:r>
          </a:p>
          <a:p>
            <a:pPr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Постарайтесь говорить мало и не быстро.</a:t>
            </a:r>
          </a:p>
          <a:p>
            <a:pPr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После своих реплик оставляйте паузы для ответа.</a:t>
            </a:r>
          </a:p>
          <a:p>
            <a:pPr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Если ребенок ответил вам «нет», не делайте с ним того, от чего он отказался.</a:t>
            </a:r>
          </a:p>
          <a:p>
            <a:pPr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Не забывайте обращаться к ребенку по имени!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pinimg.com/originals/21/bc/93/21bc937c9e9e2d48ca964da3713888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21/bc/93/21bc937c9e9e2d48ca964da3713888f6.jpg"/>
          <p:cNvPicPr>
            <a:picLocks noChangeAspect="1" noChangeArrowheads="1"/>
          </p:cNvPicPr>
          <p:nvPr/>
        </p:nvPicPr>
        <p:blipFill>
          <a:blip r:embed="rId2" cstate="print"/>
          <a:srcRect l="17133" t="74300" r="22034" b="3139"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</p:spPr>
      </p:pic>
      <p:pic>
        <p:nvPicPr>
          <p:cNvPr id="155650" name="Picture 2" descr="https://pbs.twimg.com/ext_tw_video_thumb/1191771000964296705/pu/img/xiBGFW8dJueeJM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2412" y="1394620"/>
            <a:ext cx="6403975" cy="3602236"/>
          </a:xfrm>
          <a:prstGeom prst="rect">
            <a:avLst/>
          </a:prstGeom>
          <a:noFill/>
        </p:spPr>
      </p:pic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685800" y="84891"/>
            <a:ext cx="8077200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языковой программы </a:t>
            </a:r>
            <a:r>
              <a:rPr kumimoji="0" lang="ru-RU" sz="36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Макатон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Маргарет Уокер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21/bc/93/21bc937c9e9e2d48ca964da3713888f6.jpg"/>
          <p:cNvPicPr>
            <a:picLocks noChangeAspect="1" noChangeArrowheads="1"/>
          </p:cNvPicPr>
          <p:nvPr/>
        </p:nvPicPr>
        <p:blipFill>
          <a:blip r:embed="rId2" cstate="print"/>
          <a:srcRect l="17133" t="74300" r="22034" b="3139"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4456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Пользователи программы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441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дети и взрослые, которым трудно: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удерживать внимание и слушать другого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речь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последовательность событий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звучащей речью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мотивацию к общению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сообщать окружающим о своих чувствах, желаниях, мыслях и предпочтениях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обучаться письму и чтению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197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используется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Макатон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460" y="1066800"/>
            <a:ext cx="8153400" cy="3505199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простой коммуникации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понимании других людей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языковых навыков и способностей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облегчение социального взаимодействия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выстраивание взаимоотношений с другими людьми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обучению письму и чтению</a:t>
            </a:r>
          </a:p>
        </p:txBody>
      </p:sp>
      <p:pic>
        <p:nvPicPr>
          <p:cNvPr id="4" name="Picture 2" descr="https://i.pinimg.com/originals/21/bc/93/21bc937c9e9e2d48ca964da3713888f6.jpg"/>
          <p:cNvPicPr>
            <a:picLocks noChangeAspect="1" noChangeArrowheads="1"/>
          </p:cNvPicPr>
          <p:nvPr/>
        </p:nvPicPr>
        <p:blipFill>
          <a:blip r:embed="rId2" cstate="print"/>
          <a:srcRect l="17133" t="74300" r="22034" b="3139"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программы</a:t>
            </a:r>
          </a:p>
        </p:txBody>
      </p:sp>
      <p:pic>
        <p:nvPicPr>
          <p:cNvPr id="4" name="Picture 2" descr="https://i.pinimg.com/originals/21/bc/93/21bc937c9e9e2d48ca964da3713888f6.jpg"/>
          <p:cNvPicPr>
            <a:picLocks noChangeAspect="1" noChangeArrowheads="1"/>
          </p:cNvPicPr>
          <p:nvPr/>
        </p:nvPicPr>
        <p:blipFill>
          <a:blip r:embed="rId2" cstate="print"/>
          <a:srcRect l="17133" t="74300" r="22034" b="3139"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жесты и символы всегда используются совместно с речью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индивидуализированный словарь (отбор понятий из стадий для данного человека)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мультимодальный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к обучению коммуникации и речи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понятию соответствуют три знака - слово, жест и символ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уровни использования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гибкие стратегии обучения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.pinimg.com/originals/21/bc/93/21bc937c9e9e2d48ca964da3713888f6.jpg"/>
          <p:cNvPicPr>
            <a:picLocks noChangeAspect="1" noChangeArrowheads="1"/>
          </p:cNvPicPr>
          <p:nvPr/>
        </p:nvPicPr>
        <p:blipFill>
          <a:blip r:embed="rId2" cstate="print"/>
          <a:srcRect l="17133" t="74300" r="22034" b="3139"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словарь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него входит почти 500 понятий, которые: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в повседневном бытовом общении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частотны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распределены по стадиям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соответствуют разным частям речи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в начальной форме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составить личный словарь для конкретного пользователя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основного словаря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Макатона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2" descr="https://i.pinimg.com/originals/21/bc/93/21bc937c9e9e2d48ca964da3713888f6.jpg"/>
          <p:cNvPicPr>
            <a:picLocks noChangeAspect="1" noChangeArrowheads="1"/>
          </p:cNvPicPr>
          <p:nvPr/>
        </p:nvPicPr>
        <p:blipFill>
          <a:blip r:embed="rId2" cstate="print"/>
          <a:srcRect l="17133" t="74300" r="22034" b="3139"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</p:spPr>
      </p:pic>
      <p:pic>
        <p:nvPicPr>
          <p:cNvPr id="1026" name="Picture 2" descr="C:\Users\Спирягины\Pictures\МАКАТОН\Структура основного словаря.jpg"/>
          <p:cNvPicPr>
            <a:picLocks noChangeAspect="1" noChangeArrowheads="1"/>
          </p:cNvPicPr>
          <p:nvPr/>
        </p:nvPicPr>
        <p:blipFill>
          <a:blip r:embed="rId3" cstate="print"/>
          <a:srcRect l="12091" t="25041" r="2267" b="15075"/>
          <a:stretch>
            <a:fillRect/>
          </a:stretch>
        </p:blipFill>
        <p:spPr bwMode="auto">
          <a:xfrm>
            <a:off x="2819400" y="1219200"/>
            <a:ext cx="3855358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originals/21/bc/93/21bc937c9e9e2d48ca964da3713888f6.jpg"/>
          <p:cNvPicPr>
            <a:picLocks noChangeAspect="1" noChangeArrowheads="1"/>
          </p:cNvPicPr>
          <p:nvPr/>
        </p:nvPicPr>
        <p:blipFill>
          <a:blip r:embed="rId2" cstate="print"/>
          <a:srcRect l="17133" t="74300" r="22034" b="3139"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знакомства с жестами и символами</a:t>
            </a:r>
          </a:p>
        </p:txBody>
      </p:sp>
      <p:pic>
        <p:nvPicPr>
          <p:cNvPr id="3074" name="Picture 2" descr="C:\Users\Спирягины\Pictures\МАКАТОН\Таблица.jpg"/>
          <p:cNvPicPr>
            <a:picLocks noChangeAspect="1" noChangeArrowheads="1"/>
          </p:cNvPicPr>
          <p:nvPr/>
        </p:nvPicPr>
        <p:blipFill>
          <a:blip r:embed="rId3" cstate="print"/>
          <a:srcRect l="7683" t="64251" r="10705" b="5807"/>
          <a:stretch>
            <a:fillRect/>
          </a:stretch>
        </p:blipFill>
        <p:spPr bwMode="auto">
          <a:xfrm>
            <a:off x="1066800" y="1371600"/>
            <a:ext cx="7239000" cy="3753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Office PowerPoint</Application>
  <PresentationFormat>Экран (4:3)</PresentationFormat>
  <Paragraphs>78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Мастер-класс для родителей «Что такое  языковая программа МАКАТОН? Первые шаги»</vt:lpstr>
      <vt:lpstr>Макатон – это языковая программа, которая использует</vt:lpstr>
      <vt:lpstr>Презентация PowerPoint</vt:lpstr>
      <vt:lpstr>Пользователи программы </vt:lpstr>
      <vt:lpstr>Для чего используется Макатон </vt:lpstr>
      <vt:lpstr>Основные характеристики программы</vt:lpstr>
      <vt:lpstr>Основной словарь</vt:lpstr>
      <vt:lpstr>Структура основного словаря Макатона </vt:lpstr>
      <vt:lpstr>Таблица знакомства с жестами и символами</vt:lpstr>
      <vt:lpstr>Презентация PowerPoint</vt:lpstr>
      <vt:lpstr>Жесты, которые мы часто используем в повседневной жизни :</vt:lpstr>
      <vt:lpstr>Исследования 1990-х гг.  Открытия:</vt:lpstr>
      <vt:lpstr>Презентация PowerPoint</vt:lpstr>
      <vt:lpstr>Уровни использования программы «Макатон»</vt:lpstr>
      <vt:lpstr>Уровень ключевых понятий (используется грамотная устная речь)</vt:lpstr>
      <vt:lpstr>Функциональный уровень  (используется грамотная устная речь)</vt:lpstr>
      <vt:lpstr>Презентация PowerPoint</vt:lpstr>
      <vt:lpstr>Полная версия –грамматический уровень (используется грамотная устная речь)</vt:lpstr>
      <vt:lpstr>Примеры использования символов на разных уровнях</vt:lpstr>
      <vt:lpstr>Презентация PowerPoint</vt:lpstr>
      <vt:lpstr>Правила общения с детьми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Спирягины</dc:creator>
  <cp:lastModifiedBy>korotkix56@mail.ru</cp:lastModifiedBy>
  <cp:revision>51</cp:revision>
  <dcterms:created xsi:type="dcterms:W3CDTF">2021-10-03T18:11:00Z</dcterms:created>
  <dcterms:modified xsi:type="dcterms:W3CDTF">2025-04-24T04:06:05Z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EBF24AD8977D437EB0381141CDC41633_12</vt:lpwstr>
  </property>
  <property fmtid="{D5CDD505-2E9C-101B-9397-08002B2CF9AE}" pid="3" name="KSOProductBuildVer">
    <vt:lpwstr>1049-12.2.0.20326</vt:lpwstr>
  </property>
</Properties>
</file>