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14"/>
  </p:notesMasterIdLst>
  <p:sldIdLst>
    <p:sldId id="256" r:id="rId2"/>
    <p:sldId id="301" r:id="rId3"/>
    <p:sldId id="293" r:id="rId4"/>
    <p:sldId id="260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CCCC"/>
    <a:srgbClr val="00FFFF"/>
    <a:srgbClr val="2050E8"/>
    <a:srgbClr val="3366FF"/>
    <a:srgbClr val="0000FF"/>
    <a:srgbClr val="0CE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7" autoAdjust="0"/>
    <p:restoredTop sz="95407" autoAdjust="0"/>
  </p:normalViewPr>
  <p:slideViewPr>
    <p:cSldViewPr>
      <p:cViewPr varScale="1">
        <p:scale>
          <a:sx n="100" d="100"/>
          <a:sy n="100" d="100"/>
        </p:scale>
        <p:origin x="78" y="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19B51-E753-4069-A5BD-72ECFF708F99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AA15C-899F-42EA-A626-E1FECA6E4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A15C-899F-42EA-A626-E1FECA6E48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A15C-899F-42EA-A626-E1FECA6E48E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A15C-899F-42EA-A626-E1FECA6E48E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6090E-3FC5-44A9-BF55-2B4B4AF1D227}" type="datetimeFigureOut">
              <a:rPr lang="en-US" smtClean="0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7E4E2-FA3D-41D2-ABEC-C1E7E605B1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7266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F3FA14-AFAC-4907-BB08-05C4ED66DAAF}" type="datetimeFigureOut">
              <a:rPr lang="en-US" smtClean="0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3B03D-7F87-4935-917A-8DD9A138E4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6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F3FA14-AFAC-4907-BB08-05C4ED66DAAF}" type="datetimeFigureOut">
              <a:rPr lang="en-US" smtClean="0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3B03D-7F87-4935-917A-8DD9A138E4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540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F3FA14-AFAC-4907-BB08-05C4ED66DAAF}" type="datetimeFigureOut">
              <a:rPr lang="en-US" smtClean="0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3B03D-7F87-4935-917A-8DD9A138E4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97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F3FA14-AFAC-4907-BB08-05C4ED66DAAF}" type="datetimeFigureOut">
              <a:rPr lang="en-US" smtClean="0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3B03D-7F87-4935-917A-8DD9A138E4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7467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F3FA14-AFAC-4907-BB08-05C4ED66DAAF}" type="datetimeFigureOut">
              <a:rPr lang="en-US" smtClean="0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3B03D-7F87-4935-917A-8DD9A138E4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8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B04622-F57A-4300-8680-F129699A614C}" type="datetimeFigureOut">
              <a:rPr lang="en-US" smtClean="0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309AD-8CBB-4D3E-BE2D-D1F515015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83154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DAC8F-1532-446F-86AB-F9882BF48F26}" type="datetimeFigureOut">
              <a:rPr lang="en-US" smtClean="0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71568-BBBC-4C40-80A8-E79560ED7D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86954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F32A5-9EA7-44E7-94CB-1FA5F7B29875}" type="datetimeFigureOut">
              <a:rPr lang="en-US" smtClean="0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0018D-6474-4510-B7D5-6994F9A927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8742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A6CA3-C3B1-4294-BE0D-F95527E76556}" type="datetimeFigureOut">
              <a:rPr lang="en-US" smtClean="0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7287E-AA28-4FD2-8042-90E6589DA9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78904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CF5451-9E9C-46D3-857A-6385E4D95211}" type="datetimeFigureOut">
              <a:rPr lang="en-US" smtClean="0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2082D-7C28-4A43-BB3F-D063D792FC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80827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F05C1-A128-4C86-A019-EA48FD20B3A3}" type="datetimeFigureOut">
              <a:rPr lang="en-US" smtClean="0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B5ED2-09AA-4A64-AA83-10967412E5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62137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139CE-CE13-4514-9AC2-CA8BC8C7D5CC}" type="datetimeFigureOut">
              <a:rPr lang="en-US" smtClean="0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DAEF0-CE4A-4C6B-AEA7-1BAD482253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9444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4B3FA9-256E-424F-9821-47025AF03461}" type="datetimeFigureOut">
              <a:rPr lang="en-US" smtClean="0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CB134-5520-455E-9F8E-C248EE1EFC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5437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DE3EC4-7DD2-4AA3-9B2F-6E728B4811B2}" type="datetimeFigureOut">
              <a:rPr lang="en-US" smtClean="0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56F47-552B-472F-96F8-18619554DE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64350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DCE75A-DE32-4A13-82D8-80E537BABF1B}" type="datetimeFigureOut">
              <a:rPr lang="en-US" smtClean="0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98621-311B-4CDA-B82E-DE950E6150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33579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F3FA14-AFAC-4907-BB08-05C4ED66DAAF}" type="datetimeFigureOut">
              <a:rPr lang="en-US" smtClean="0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FE3B03D-7F87-4935-917A-8DD9A138E4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2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16" r:id="rId16"/>
  </p:sldLayoutIdLst>
  <p:transition spd="med">
    <p:fade thruBlk="1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23528" y="-1806971"/>
            <a:ext cx="824672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endParaRPr lang="ru-RU" altLang="ru-RU" sz="1600" b="1" dirty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altLang="ru-RU" sz="1600" b="1" dirty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altLang="ru-RU" sz="1600" b="1" dirty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altLang="ru-RU" sz="1600" b="1" dirty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altLang="ru-RU" sz="1600" b="1" dirty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altLang="ru-RU" sz="1600" b="1" dirty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altLang="ru-RU" sz="1600" b="1" dirty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altLang="ru-RU" sz="1600" b="1" dirty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altLang="ru-RU" sz="1600" b="1" dirty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государственное бюджетное общеобразовательное учреждение Самарской области                                        средняя общеобразовательная школа №4 имени Героя Советского Союза  Д.И. Левина  </a:t>
            </a:r>
          </a:p>
          <a:p>
            <a:pPr algn="ctr">
              <a:spcBef>
                <a:spcPts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    городского округа Сызрань Самарской области, структурное подразделение, реализующее общеобразовательную программу дошкольного образования, </a:t>
            </a:r>
            <a:endParaRPr lang="en-US" altLang="ru-RU" sz="1600" b="1" dirty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«Детский сад №56»</a:t>
            </a:r>
          </a:p>
          <a:p>
            <a:pPr algn="ctr">
              <a:defRPr/>
            </a:pP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«Использование метода совместного рисования в работе с детьми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 расстройствами аутистического спектра»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5724128" y="5466128"/>
            <a:ext cx="32403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Дмитриева О.С</a:t>
            </a:r>
          </a:p>
          <a:p>
            <a:pPr eaLnBrk="0" hangingPunct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2286000" y="4725143"/>
            <a:ext cx="3438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5013175"/>
            <a:ext cx="4302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Сызрань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92888" cy="139280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этап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вовлечение ребёнка в процесс рисования, побуждение к активным действиям.</a:t>
            </a:r>
          </a:p>
        </p:txBody>
      </p:sp>
      <p:pic>
        <p:nvPicPr>
          <p:cNvPr id="2050" name="Picture 2" descr="C:\Users\User\Desktop\69\_dlbHwv0j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4427984" cy="3570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69\7O7eEeXtIk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068960"/>
            <a:ext cx="421196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69\65ltUI9jf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69\G7V9Kz1x9c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003" y="3429000"/>
            <a:ext cx="4307971" cy="3230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691276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905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endParaRPr lang="ru-RU" sz="6600" b="1" i="1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i="1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i="1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i="1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mdou66norilsk.ucoz.ru/_nw/4/658003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810386" cy="40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6840760" cy="936104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детей с РАС: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7056784" cy="489654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в себя, нарушение коммуникативных способностей;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стереотипии в поведении;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страхи и сопротивления изменениям в окружающей обстановке;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боязнь телесного и зрительного контактов;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характерное, особое нарушение развития речи</a:t>
            </a:r>
            <a:endParaRPr lang="ru-RU" sz="2800" dirty="0"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3392428"/>
          </a:xfrm>
        </p:spPr>
        <p:txBody>
          <a:bodyPr>
            <a:normAutofit fontScale="90000"/>
          </a:bodyPr>
          <a:lstStyle/>
          <a:p>
            <a:br>
              <a:rPr lang="ru-RU" i="1" u="sng" dirty="0">
                <a:solidFill>
                  <a:srgbClr val="7030A0"/>
                </a:solidFill>
              </a:rPr>
            </a:br>
            <a:br>
              <a:rPr lang="ru-RU" i="1" u="sng" dirty="0">
                <a:solidFill>
                  <a:srgbClr val="7030A0"/>
                </a:solidFill>
              </a:rPr>
            </a:br>
            <a:br>
              <a:rPr lang="ru-RU" i="1" u="sng" dirty="0">
                <a:solidFill>
                  <a:srgbClr val="7030A0"/>
                </a:solidFill>
              </a:rPr>
            </a:br>
            <a:br>
              <a:rPr lang="ru-RU" i="1" u="sng" dirty="0">
                <a:solidFill>
                  <a:srgbClr val="7030A0"/>
                </a:solidFill>
              </a:rPr>
            </a:br>
            <a:br>
              <a:rPr lang="ru-RU" i="1" u="sng" dirty="0">
                <a:solidFill>
                  <a:srgbClr val="7030A0"/>
                </a:solidFill>
              </a:rPr>
            </a:b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69\_dlbHwv0j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88640"/>
            <a:ext cx="441649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69\bhQstzkFFF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429000"/>
            <a:ext cx="4139952" cy="3248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79692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Совместное  рисование предполагает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u="sng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467544" y="3189313"/>
            <a:ext cx="752664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20888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 typeface="Wingdings" pitchFamily="2" charset="2"/>
              <a:buChar char="Ø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ознакомление с окружающим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Char char="Ø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развитие познавательной активности ребенка</a:t>
            </a:r>
          </a:p>
          <a:p>
            <a:pPr marL="609600" indent="-609600">
              <a:buFont typeface="Wingdings" pitchFamily="2" charset="2"/>
              <a:buChar char="Ø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развитие речи и жестов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6624736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развития совместного рисования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5742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этап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налаживание эмоционального контакта, привлечение интереса  к новому виду деятельности.</a:t>
            </a:r>
          </a:p>
        </p:txBody>
      </p:sp>
      <p:pic>
        <p:nvPicPr>
          <p:cNvPr id="1026" name="Picture 2" descr="C:\Users\User\Desktop\69\Ggar0ZG6o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4104456" cy="4104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69\Y6xOun7Kdx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4032448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347714" cy="122413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 – рисование «по заказу» ребёнка</a:t>
            </a:r>
          </a:p>
        </p:txBody>
      </p:sp>
      <p:pic>
        <p:nvPicPr>
          <p:cNvPr id="2050" name="Picture 2" descr="C:\Users\User\Desktop\69\w8ttgZs60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320480" cy="3582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69\2is5BZh6X6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04864"/>
            <a:ext cx="415986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69\o4ArkiBQnd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48472" cy="3585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69\dfI1gY3DM6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439248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316417" cy="17281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этап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постепенное введение различных вариантов исполнения одного рисунка, а также новых деталей изображения.</a:t>
            </a:r>
          </a:p>
        </p:txBody>
      </p:sp>
      <p:pic>
        <p:nvPicPr>
          <p:cNvPr id="4098" name="Picture 2" descr="C:\Users\User\Desktop\69\Mud23iQv0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283968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Desktop\69\YXFt9ep0iA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421297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69\dQM6mtBgP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64496" cy="3348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69\TCtHglbeE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4283968" cy="3392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2213</TotalTime>
  <Words>189</Words>
  <Application>Microsoft Office PowerPoint</Application>
  <PresentationFormat>Экран (4:3)</PresentationFormat>
  <Paragraphs>45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Особенности детей с РАС:</vt:lpstr>
      <vt:lpstr>     </vt:lpstr>
      <vt:lpstr>Презентация PowerPoint</vt:lpstr>
      <vt:lpstr>Этапы развития совместного рисования</vt:lpstr>
      <vt:lpstr>2 этап – рисование «по заказу» ребёнка</vt:lpstr>
      <vt:lpstr>Презентация PowerPoint</vt:lpstr>
      <vt:lpstr>3 этап – постепенное введение различных вариантов исполнения одного рисунка, а также новых деталей изображения.</vt:lpstr>
      <vt:lpstr>Презентация PowerPoint</vt:lpstr>
      <vt:lpstr>4 этап – вовлечение ребёнка в процесс рисования, побуждение к активным действиям.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korotkix56@mail.ru</cp:lastModifiedBy>
  <cp:revision>261</cp:revision>
  <dcterms:created xsi:type="dcterms:W3CDTF">2017-05-31T04:53:23Z</dcterms:created>
  <dcterms:modified xsi:type="dcterms:W3CDTF">2025-11-17T07:48:25Z</dcterms:modified>
</cp:coreProperties>
</file>